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825" r:id="rId2"/>
    <p:sldId id="1243" r:id="rId3"/>
    <p:sldId id="1244" r:id="rId4"/>
    <p:sldId id="1245" r:id="rId5"/>
    <p:sldId id="1246" r:id="rId6"/>
    <p:sldId id="1247" r:id="rId7"/>
    <p:sldId id="1248" r:id="rId8"/>
    <p:sldId id="1249" r:id="rId9"/>
    <p:sldId id="1250" r:id="rId10"/>
    <p:sldId id="1251" r:id="rId11"/>
    <p:sldId id="1252" r:id="rId12"/>
    <p:sldId id="1253" r:id="rId13"/>
    <p:sldId id="1254" r:id="rId14"/>
    <p:sldId id="1255" r:id="rId15"/>
    <p:sldId id="1256" r:id="rId16"/>
    <p:sldId id="1257" r:id="rId17"/>
    <p:sldId id="1258" r:id="rId18"/>
    <p:sldId id="1259" r:id="rId19"/>
    <p:sldId id="1260" r:id="rId20"/>
    <p:sldId id="1261" r:id="rId21"/>
    <p:sldId id="1262" r:id="rId22"/>
    <p:sldId id="1263" r:id="rId23"/>
    <p:sldId id="1264" r:id="rId24"/>
    <p:sldId id="1265" r:id="rId25"/>
    <p:sldId id="1266" r:id="rId26"/>
    <p:sldId id="1267" r:id="rId27"/>
    <p:sldId id="1268" r:id="rId28"/>
    <p:sldId id="1269" r:id="rId29"/>
    <p:sldId id="1270" r:id="rId30"/>
    <p:sldId id="1271" r:id="rId31"/>
    <p:sldId id="1272" r:id="rId32"/>
    <p:sldId id="1273" r:id="rId33"/>
    <p:sldId id="1274" r:id="rId34"/>
    <p:sldId id="1275" r:id="rId35"/>
    <p:sldId id="1276" r:id="rId36"/>
    <p:sldId id="1277" r:id="rId37"/>
    <p:sldId id="1278" r:id="rId38"/>
    <p:sldId id="1279" r:id="rId39"/>
    <p:sldId id="1280" r:id="rId40"/>
    <p:sldId id="1281" r:id="rId41"/>
    <p:sldId id="1282" r:id="rId42"/>
    <p:sldId id="1283" r:id="rId43"/>
    <p:sldId id="1284" r:id="rId44"/>
    <p:sldId id="1285" r:id="rId45"/>
    <p:sldId id="1286" r:id="rId46"/>
    <p:sldId id="1287" r:id="rId47"/>
    <p:sldId id="1288" r:id="rId48"/>
    <p:sldId id="1289" r:id="rId49"/>
    <p:sldId id="1290" r:id="rId50"/>
    <p:sldId id="1291" r:id="rId51"/>
    <p:sldId id="1292" r:id="rId52"/>
    <p:sldId id="1293" r:id="rId53"/>
    <p:sldId id="1294" r:id="rId54"/>
    <p:sldId id="1295" r:id="rId55"/>
    <p:sldId id="1296" r:id="rId56"/>
    <p:sldId id="1297" r:id="rId57"/>
    <p:sldId id="1298" r:id="rId58"/>
    <p:sldId id="1299" r:id="rId59"/>
    <p:sldId id="1300" r:id="rId60"/>
    <p:sldId id="1301" r:id="rId61"/>
    <p:sldId id="1302" r:id="rId62"/>
    <p:sldId id="1303" r:id="rId63"/>
    <p:sldId id="1304" r:id="rId64"/>
    <p:sldId id="1305" r:id="rId65"/>
    <p:sldId id="1306" r:id="rId66"/>
    <p:sldId id="1307" r:id="rId67"/>
    <p:sldId id="1308" r:id="rId6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varScale="1">
        <p:scale>
          <a:sx n="83" d="100"/>
          <a:sy n="83" d="100"/>
        </p:scale>
        <p:origin x="84" y="192"/>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2014/11/15</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19054248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1725478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en.wikipedia.org/wiki/File:Decalogue_parchment_by_Jekuthiel_Sofer_1768.jp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TORAH LESSON</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b="0" dirty="0" smtClean="0"/>
              <a:t>Torah teaches us the same lesson; that there is one Torah for all Israel and the </a:t>
            </a:r>
            <a:r>
              <a:rPr lang="en-ZA" b="0" i="1" dirty="0" smtClean="0"/>
              <a:t>“stranger</a:t>
            </a:r>
            <a:r>
              <a:rPr lang="en-ZA" b="0" dirty="0" smtClean="0"/>
              <a:t>” who sojourns with Israel, according to Exodus 12:49, Leviticus 18:26 &amp; 19:33-34 and Number’s 15:15-16 and numerous other verses.</a:t>
            </a:r>
          </a:p>
          <a:p>
            <a:pPr algn="just">
              <a:lnSpc>
                <a:spcPts val="2200"/>
              </a:lnSpc>
            </a:pPr>
            <a:r>
              <a:rPr lang="en-ZA" b="0" dirty="0" smtClean="0"/>
              <a:t>Torah speaks of the “</a:t>
            </a:r>
            <a:r>
              <a:rPr lang="en-ZA" b="0" i="1" dirty="0" smtClean="0"/>
              <a:t>stranger” </a:t>
            </a:r>
            <a:r>
              <a:rPr lang="en-ZA" b="0" dirty="0" smtClean="0"/>
              <a:t>who sojourns with </a:t>
            </a:r>
            <a:r>
              <a:rPr lang="en-ZA" b="0" dirty="0" smtClean="0"/>
              <a:t>Israel </a:t>
            </a:r>
            <a:r>
              <a:rPr lang="en-ZA" b="0" dirty="0" smtClean="0"/>
              <a:t>70 times and how </a:t>
            </a:r>
            <a:r>
              <a:rPr lang="en-ZA" b="0" dirty="0" err="1" smtClean="0"/>
              <a:t>HaShem</a:t>
            </a:r>
            <a:r>
              <a:rPr lang="en-ZA" b="0" dirty="0" smtClean="0"/>
              <a:t> loves him and how all </a:t>
            </a:r>
            <a:r>
              <a:rPr lang="en-ZA" b="0" dirty="0" smtClean="0"/>
              <a:t>Israel </a:t>
            </a:r>
            <a:r>
              <a:rPr lang="en-ZA" b="0" dirty="0" smtClean="0"/>
              <a:t>is to love him also. In fact, the first verses devoted to this we read last week, as the Children of </a:t>
            </a:r>
            <a:r>
              <a:rPr lang="en-ZA" b="0" dirty="0" smtClean="0"/>
              <a:t>Israel </a:t>
            </a:r>
            <a:r>
              <a:rPr lang="en-ZA" b="0" dirty="0" smtClean="0"/>
              <a:t>were leaving </a:t>
            </a:r>
            <a:r>
              <a:rPr lang="en-ZA" b="0" dirty="0" smtClean="0"/>
              <a:t>Egypt, </a:t>
            </a:r>
            <a:r>
              <a:rPr lang="en-ZA" b="0" dirty="0" smtClean="0"/>
              <a:t>heading into the wilderness, in </a:t>
            </a:r>
            <a:r>
              <a:rPr lang="en-US" b="1" i="1" dirty="0" smtClean="0">
                <a:solidFill>
                  <a:srgbClr val="004821"/>
                </a:solidFill>
              </a:rPr>
              <a:t>Exodus 12:43-49 </a:t>
            </a: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and </a:t>
            </a:r>
            <a:r>
              <a:rPr lang="en-ZA" b="0" i="1" dirty="0" err="1" smtClean="0">
                <a:solidFill>
                  <a:srgbClr val="004821"/>
                </a:solidFill>
              </a:rPr>
              <a:t>Aharon</a:t>
            </a:r>
            <a:r>
              <a:rPr lang="en-ZA" b="0" i="1" dirty="0" smtClean="0">
                <a:solidFill>
                  <a:srgbClr val="004821"/>
                </a:solidFill>
              </a:rPr>
              <a:t>, “This is the law of the Passover: No son of a stranger is to eat of it, but any servant a man has bought for silver, when you have circumcised him, then let him eat of it. ..“All the congregation of </a:t>
            </a:r>
            <a:r>
              <a:rPr lang="en-ZA" b="0" i="1" dirty="0" err="1" smtClean="0">
                <a:solidFill>
                  <a:srgbClr val="004821"/>
                </a:solidFill>
              </a:rPr>
              <a:t>Yisra’ĕl</a:t>
            </a:r>
            <a:r>
              <a:rPr lang="en-ZA" b="0" i="1" dirty="0" smtClean="0">
                <a:solidFill>
                  <a:srgbClr val="004821"/>
                </a:solidFill>
              </a:rPr>
              <a:t> are to perform it. “And when a stranger sojourns with you and shall perform the Passover to </a:t>
            </a:r>
            <a:r>
              <a:rPr lang="he-IL" b="0" i="1" dirty="0" smtClean="0">
                <a:solidFill>
                  <a:srgbClr val="004821"/>
                </a:solidFill>
              </a:rPr>
              <a:t>יהוה</a:t>
            </a:r>
            <a:r>
              <a:rPr lang="en-ZA" b="0" i="1" dirty="0" smtClean="0">
                <a:solidFill>
                  <a:srgbClr val="004821"/>
                </a:solidFill>
              </a:rPr>
              <a:t>, let all his males be circumcised, and then let him come near and perform it, and he shall be as a native of the land. But let no uncircumcised eat of it. “There is one Torah for the native-born and for the stranger who sojourns among you.”</a:t>
            </a:r>
            <a:endParaRPr lang="en-US"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RABBI AVRAHAM GREENBAUM</a:t>
            </a:r>
            <a:endParaRPr lang="en-ZA" dirty="0"/>
          </a:p>
        </p:txBody>
      </p:sp>
      <p:sp>
        <p:nvSpPr>
          <p:cNvPr id="3" name="Content Placeholder 2"/>
          <p:cNvSpPr>
            <a:spLocks noGrp="1"/>
          </p:cNvSpPr>
          <p:nvPr>
            <p:ph idx="1"/>
          </p:nvPr>
        </p:nvSpPr>
        <p:spPr/>
        <p:txBody>
          <a:bodyPr/>
          <a:lstStyle/>
          <a:p>
            <a:r>
              <a:rPr lang="en-ZA" b="0" i="1" dirty="0" smtClean="0">
                <a:solidFill>
                  <a:srgbClr val="C00000"/>
                </a:solidFill>
              </a:rPr>
              <a:t>It is fitting that the </a:t>
            </a:r>
            <a:r>
              <a:rPr lang="en-ZA" b="0" i="1" dirty="0" err="1" smtClean="0">
                <a:solidFill>
                  <a:srgbClr val="C00000"/>
                </a:solidFill>
              </a:rPr>
              <a:t>parshah</a:t>
            </a:r>
            <a:r>
              <a:rPr lang="en-ZA" b="0" i="1" dirty="0" smtClean="0">
                <a:solidFill>
                  <a:srgbClr val="C00000"/>
                </a:solidFill>
              </a:rPr>
              <a:t> which tells of the Giving of the Torah at Mount Sinai is named after </a:t>
            </a:r>
            <a:r>
              <a:rPr lang="en-ZA" b="0" i="1" dirty="0" err="1" smtClean="0">
                <a:solidFill>
                  <a:srgbClr val="C00000"/>
                </a:solidFill>
              </a:rPr>
              <a:t>Yisro</a:t>
            </a:r>
            <a:r>
              <a:rPr lang="en-ZA" b="0" i="1" dirty="0" smtClean="0">
                <a:solidFill>
                  <a:srgbClr val="C00000"/>
                </a:solidFill>
              </a:rPr>
              <a:t> (</a:t>
            </a:r>
            <a:r>
              <a:rPr lang="en-ZA" b="0" i="1" dirty="0" err="1" smtClean="0">
                <a:solidFill>
                  <a:srgbClr val="C00000"/>
                </a:solidFill>
              </a:rPr>
              <a:t>Jethro</a:t>
            </a:r>
            <a:r>
              <a:rPr lang="en-ZA" b="0" i="1" dirty="0" smtClean="0">
                <a:solidFill>
                  <a:srgbClr val="C00000"/>
                </a:solidFill>
              </a:rPr>
              <a:t>), Moses' father-in-law -- a convert as all those who witnessed the Giving of the Torah were "converts". Thus (as noted in the commentary on </a:t>
            </a:r>
            <a:r>
              <a:rPr lang="en-ZA" b="0" i="1" dirty="0" err="1" smtClean="0">
                <a:solidFill>
                  <a:srgbClr val="C00000"/>
                </a:solidFill>
              </a:rPr>
              <a:t>Parshas</a:t>
            </a:r>
            <a:r>
              <a:rPr lang="en-ZA" b="0" i="1" dirty="0" smtClean="0">
                <a:solidFill>
                  <a:srgbClr val="C00000"/>
                </a:solidFill>
              </a:rPr>
              <a:t> SHEMOS) the Covenant at Sinai was accompanied by the three components of conversion: circumcision (</a:t>
            </a:r>
            <a:r>
              <a:rPr lang="en-ZA" b="0" i="1" dirty="0" err="1" smtClean="0">
                <a:solidFill>
                  <a:srgbClr val="C00000"/>
                </a:solidFill>
              </a:rPr>
              <a:t>Rashi</a:t>
            </a:r>
            <a:r>
              <a:rPr lang="en-ZA" b="0" i="1" dirty="0" smtClean="0">
                <a:solidFill>
                  <a:srgbClr val="C00000"/>
                </a:solidFill>
              </a:rPr>
              <a:t> on Ex.12:6), ritual immersion in the waters of the </a:t>
            </a:r>
            <a:r>
              <a:rPr lang="en-ZA" b="0" i="1" dirty="0" err="1" smtClean="0">
                <a:solidFill>
                  <a:srgbClr val="C00000"/>
                </a:solidFill>
              </a:rPr>
              <a:t>Mikveh</a:t>
            </a:r>
            <a:r>
              <a:rPr lang="en-ZA" b="0" i="1" dirty="0" smtClean="0">
                <a:solidFill>
                  <a:srgbClr val="C00000"/>
                </a:solidFill>
              </a:rPr>
              <a:t> (Ex. 19:10) and burned offerings (Ex. 24:5). For before G-d, we are all converts -- GERIM, „dwellers‟ in a land and on an earth that is not ours but G-</a:t>
            </a:r>
            <a:r>
              <a:rPr lang="en-ZA" b="0" i="1" dirty="0" err="1" smtClean="0">
                <a:solidFill>
                  <a:srgbClr val="C00000"/>
                </a:solidFill>
              </a:rPr>
              <a:t>d's</a:t>
            </a:r>
            <a:r>
              <a:rPr lang="en-ZA" b="0" i="1" dirty="0" smtClean="0">
                <a:solidFill>
                  <a:srgbClr val="C00000"/>
                </a:solidFill>
              </a:rPr>
              <a:t>. We are all here only by the grace of G-d, utterly dependent upon His kindness and compassion”.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DIVORCED??</a:t>
            </a:r>
            <a:endParaRPr lang="en-ZA" dirty="0"/>
          </a:p>
        </p:txBody>
      </p:sp>
      <p:sp>
        <p:nvSpPr>
          <p:cNvPr id="3" name="Content Placeholder 2"/>
          <p:cNvSpPr>
            <a:spLocks noGrp="1"/>
          </p:cNvSpPr>
          <p:nvPr>
            <p:ph idx="1"/>
          </p:nvPr>
        </p:nvSpPr>
        <p:spPr>
          <a:xfrm>
            <a:off x="323528" y="1600200"/>
            <a:ext cx="8568952" cy="5257800"/>
          </a:xfrm>
        </p:spPr>
        <p:txBody>
          <a:bodyPr>
            <a:normAutofit fontScale="25000" lnSpcReduction="20000"/>
          </a:bodyPr>
          <a:lstStyle/>
          <a:p>
            <a:pPr algn="ctr">
              <a:lnSpc>
                <a:spcPts val="2400"/>
              </a:lnSpc>
            </a:pPr>
            <a:r>
              <a:rPr lang="en-ZA" sz="8800" b="0" i="1" dirty="0" smtClean="0">
                <a:solidFill>
                  <a:srgbClr val="004821"/>
                </a:solidFill>
              </a:rPr>
              <a:t>And Yithro, </a:t>
            </a:r>
            <a:r>
              <a:rPr lang="en-ZA" sz="8800" b="0" i="1" dirty="0" err="1" smtClean="0">
                <a:solidFill>
                  <a:srgbClr val="004821"/>
                </a:solidFill>
              </a:rPr>
              <a:t>Mosheh’s</a:t>
            </a:r>
            <a:r>
              <a:rPr lang="en-ZA" sz="8800" b="0" i="1" dirty="0" smtClean="0">
                <a:solidFill>
                  <a:srgbClr val="004821"/>
                </a:solidFill>
              </a:rPr>
              <a:t> father-in-law, took </a:t>
            </a:r>
            <a:r>
              <a:rPr lang="en-ZA" sz="8800" b="0" i="1" dirty="0" err="1" smtClean="0">
                <a:solidFill>
                  <a:srgbClr val="004821"/>
                </a:solidFill>
              </a:rPr>
              <a:t>Tsipporah</a:t>
            </a:r>
            <a:r>
              <a:rPr lang="en-ZA" sz="8800" b="0" i="1" dirty="0" smtClean="0">
                <a:solidFill>
                  <a:srgbClr val="004821"/>
                </a:solidFill>
              </a:rPr>
              <a:t>, the wife of </a:t>
            </a:r>
            <a:r>
              <a:rPr lang="en-ZA" sz="8800" b="0" i="1" dirty="0" err="1" smtClean="0">
                <a:solidFill>
                  <a:srgbClr val="004821"/>
                </a:solidFill>
              </a:rPr>
              <a:t>Mosheh</a:t>
            </a:r>
            <a:r>
              <a:rPr lang="en-ZA" sz="8800" b="0" i="1" dirty="0" smtClean="0">
                <a:solidFill>
                  <a:srgbClr val="004821"/>
                </a:solidFill>
              </a:rPr>
              <a:t> – after he had sent her back</a:t>
            </a:r>
            <a:r>
              <a:rPr lang="en-ZA" sz="8800" i="1" dirty="0" smtClean="0">
                <a:solidFill>
                  <a:srgbClr val="004821"/>
                </a:solidFill>
              </a:rPr>
              <a:t>, </a:t>
            </a:r>
            <a:r>
              <a:rPr lang="en-ZA" sz="8800" b="1" i="1" dirty="0" smtClean="0">
                <a:solidFill>
                  <a:srgbClr val="004821"/>
                </a:solidFill>
              </a:rPr>
              <a:t>(Exodus 18:2)</a:t>
            </a:r>
          </a:p>
          <a:p>
            <a:pPr algn="just">
              <a:lnSpc>
                <a:spcPts val="2400"/>
              </a:lnSpc>
            </a:pPr>
            <a:r>
              <a:rPr lang="en-ZA" sz="8800" b="0" dirty="0" smtClean="0"/>
              <a:t>There is an indication here that Moses divorced his wife after their altercation over the circumcision of their sons in 4:24–26. The phrase </a:t>
            </a:r>
            <a:r>
              <a:rPr lang="en-ZA" sz="8800" b="0" i="1" dirty="0" smtClean="0"/>
              <a:t>sent away/back </a:t>
            </a:r>
            <a:r>
              <a:rPr lang="en-ZA" sz="8800" b="0" dirty="0" smtClean="0"/>
              <a:t>in verse two is </a:t>
            </a:r>
            <a:r>
              <a:rPr lang="en-ZA" sz="8800" b="0" i="1" dirty="0" err="1" smtClean="0"/>
              <a:t>shilluach</a:t>
            </a:r>
            <a:r>
              <a:rPr lang="en-ZA" sz="8800" b="0" dirty="0" smtClean="0"/>
              <a:t> </a:t>
            </a:r>
            <a:r>
              <a:rPr lang="en-ZA" sz="8800" b="0" i="1" dirty="0" smtClean="0"/>
              <a:t>(shin-lamed-lamed-</a:t>
            </a:r>
            <a:r>
              <a:rPr lang="en-ZA" sz="8800" b="0" i="1" dirty="0" err="1" smtClean="0"/>
              <a:t>vav</a:t>
            </a:r>
            <a:r>
              <a:rPr lang="en-ZA" sz="8800" b="0" i="1" dirty="0" smtClean="0"/>
              <a:t>-</a:t>
            </a:r>
            <a:r>
              <a:rPr lang="en-ZA" sz="8800" b="0" i="1" dirty="0" err="1" smtClean="0"/>
              <a:t>chet</a:t>
            </a:r>
            <a:r>
              <a:rPr lang="en-ZA" sz="8800" b="0" i="1" dirty="0" smtClean="0"/>
              <a:t>, </a:t>
            </a:r>
            <a:r>
              <a:rPr lang="en-ZA" sz="8800" b="0" i="1" dirty="0" err="1" smtClean="0"/>
              <a:t>shil-loo’-akh</a:t>
            </a:r>
            <a:r>
              <a:rPr lang="en-ZA" sz="8800" b="0" i="1" dirty="0" smtClean="0"/>
              <a:t>), </a:t>
            </a:r>
            <a:r>
              <a:rPr lang="en-ZA" sz="8800" b="0" dirty="0" smtClean="0"/>
              <a:t>which according to </a:t>
            </a:r>
            <a:r>
              <a:rPr lang="en-ZA" sz="8800" b="0" i="1" dirty="0" smtClean="0"/>
              <a:t>Strong’s Concordance </a:t>
            </a:r>
            <a:r>
              <a:rPr lang="en-ZA" sz="8800" b="0" dirty="0" smtClean="0"/>
              <a:t>and </a:t>
            </a:r>
            <a:r>
              <a:rPr lang="en-ZA" sz="8800" b="0" i="1" dirty="0" smtClean="0"/>
              <a:t>Gesenius’ Hebrew Lexicon </a:t>
            </a:r>
            <a:r>
              <a:rPr lang="en-ZA" sz="8800" b="0" dirty="0" smtClean="0"/>
              <a:t>can refer to divorce. </a:t>
            </a:r>
            <a:r>
              <a:rPr lang="en-ZA" sz="8800" b="0" i="1" dirty="0" err="1" smtClean="0"/>
              <a:t>Shilluach</a:t>
            </a:r>
            <a:r>
              <a:rPr lang="en-ZA" sz="8800" b="0" i="1" dirty="0" smtClean="0"/>
              <a:t> </a:t>
            </a:r>
            <a:r>
              <a:rPr lang="en-ZA" sz="8800" b="0" dirty="0" smtClean="0"/>
              <a:t>is from </a:t>
            </a:r>
            <a:r>
              <a:rPr lang="en-ZA" sz="8800" b="0" i="1" dirty="0" err="1" smtClean="0"/>
              <a:t>shalakh</a:t>
            </a:r>
            <a:r>
              <a:rPr lang="en-ZA" sz="8800" b="0" dirty="0" smtClean="0"/>
              <a:t> </a:t>
            </a:r>
            <a:r>
              <a:rPr lang="en-ZA" sz="8800" b="0" i="1" dirty="0" smtClean="0"/>
              <a:t>(shin-lamed-</a:t>
            </a:r>
            <a:r>
              <a:rPr lang="en-ZA" sz="8800" b="0" i="1" dirty="0" err="1" smtClean="0"/>
              <a:t>chet</a:t>
            </a:r>
            <a:r>
              <a:rPr lang="en-ZA" sz="8800" b="0" i="1" dirty="0" smtClean="0"/>
              <a:t>)</a:t>
            </a:r>
            <a:r>
              <a:rPr lang="en-ZA" sz="8800" b="0" dirty="0" smtClean="0"/>
              <a:t>, a basic verb meaning “</a:t>
            </a:r>
            <a:r>
              <a:rPr lang="en-ZA" sz="8800" b="0" i="1" dirty="0" smtClean="0"/>
              <a:t>to send” </a:t>
            </a:r>
            <a:r>
              <a:rPr lang="en-ZA" sz="8800" b="0" dirty="0" smtClean="0"/>
              <a:t>where in Isaiah 50:1 and Jeremiah 3:1 the prophets use it referring to </a:t>
            </a:r>
            <a:r>
              <a:rPr lang="he-IL" sz="8800" b="0" dirty="0" smtClean="0"/>
              <a:t>יהוה</a:t>
            </a:r>
            <a:r>
              <a:rPr lang="en-ZA" sz="8800" b="0" dirty="0" smtClean="0"/>
              <a:t>’s divorce from the House of Israel/Ephraim. </a:t>
            </a:r>
          </a:p>
          <a:p>
            <a:pPr algn="just">
              <a:lnSpc>
                <a:spcPts val="2400"/>
              </a:lnSpc>
            </a:pPr>
            <a:r>
              <a:rPr lang="en-ZA" sz="8800" b="0" i="1" dirty="0" smtClean="0">
                <a:solidFill>
                  <a:srgbClr val="C00000"/>
                </a:solidFill>
              </a:rPr>
              <a:t>Though rabbinical commentators </a:t>
            </a:r>
            <a:r>
              <a:rPr lang="en-ZA" sz="8800" b="0" i="1" dirty="0" err="1" smtClean="0">
                <a:solidFill>
                  <a:srgbClr val="C00000"/>
                </a:solidFill>
              </a:rPr>
              <a:t>Rashi</a:t>
            </a:r>
            <a:r>
              <a:rPr lang="en-ZA" sz="8800" b="0" i="1" dirty="0" smtClean="0">
                <a:solidFill>
                  <a:srgbClr val="C00000"/>
                </a:solidFill>
              </a:rPr>
              <a:t> and Hirsch fail to note the possibility of Moses’ divorce, Baal </a:t>
            </a:r>
            <a:r>
              <a:rPr lang="en-ZA" sz="8800" b="0" i="1" dirty="0" err="1" smtClean="0">
                <a:solidFill>
                  <a:srgbClr val="C00000"/>
                </a:solidFill>
              </a:rPr>
              <a:t>HaTurim</a:t>
            </a:r>
            <a:r>
              <a:rPr lang="en-ZA" sz="8800" b="0" i="1" dirty="0" smtClean="0">
                <a:solidFill>
                  <a:srgbClr val="C00000"/>
                </a:solidFill>
              </a:rPr>
              <a:t> notes this possibility in his commentary. Yet Exodus 18:2, YHVH still views </a:t>
            </a:r>
            <a:r>
              <a:rPr lang="en-ZA" sz="8800" b="0" i="1" dirty="0" err="1" smtClean="0">
                <a:solidFill>
                  <a:srgbClr val="C00000"/>
                </a:solidFill>
              </a:rPr>
              <a:t>Zipporah</a:t>
            </a:r>
            <a:r>
              <a:rPr lang="en-ZA" sz="8800" b="0" i="1" dirty="0" smtClean="0">
                <a:solidFill>
                  <a:srgbClr val="C00000"/>
                </a:solidFill>
              </a:rPr>
              <a:t> as Moses’ wife. </a:t>
            </a:r>
          </a:p>
          <a:p>
            <a:pPr algn="just">
              <a:lnSpc>
                <a:spcPts val="2400"/>
              </a:lnSpc>
            </a:pPr>
            <a:r>
              <a:rPr lang="en-ZA" sz="8800" b="0" dirty="0" err="1" smtClean="0"/>
              <a:t>Zipporah</a:t>
            </a:r>
            <a:r>
              <a:rPr lang="en-ZA" sz="8800" b="0" dirty="0" smtClean="0"/>
              <a:t> is never again mentioned in the Torah  and in fact we see the possibly divorced Moses marrying another woman (Num 12:1)—apparently a black woman from Ethiopia. </a:t>
            </a:r>
          </a:p>
          <a:p>
            <a:endParaRPr lang="en-ZA" dirty="0" smtClean="0"/>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PATTERN OF TWO WIVES</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300"/>
              </a:lnSpc>
            </a:pPr>
            <a:r>
              <a:rPr lang="en-ZA" sz="8800" b="0" dirty="0" smtClean="0"/>
              <a:t>Following the custom of his Horite forefathers, Moses had two wives. The first wife he likely married while in Egypt. She is said to be Kushite (Numbers 12) and for some reason Moses' siblings didn't approve of the marriage. The </a:t>
            </a:r>
            <a:r>
              <a:rPr lang="en-ZA" sz="8800" b="0" dirty="0" smtClean="0"/>
              <a:t>Horite’s </a:t>
            </a:r>
            <a:r>
              <a:rPr lang="en-ZA" sz="8800" b="0" dirty="0" smtClean="0"/>
              <a:t>originated in ancient Kush so Moses' marriage to a Kushite isn't unusual.</a:t>
            </a:r>
          </a:p>
          <a:p>
            <a:pPr algn="just">
              <a:lnSpc>
                <a:spcPts val="2300"/>
              </a:lnSpc>
            </a:pPr>
            <a:r>
              <a:rPr lang="en-ZA" sz="8800" b="0" dirty="0" smtClean="0"/>
              <a:t>Moses’ Kushite wife is not named, but she was likely a woman of high rank as the </a:t>
            </a:r>
            <a:r>
              <a:rPr lang="en-ZA" sz="8800" b="0" dirty="0" smtClean="0"/>
              <a:t>Kushite's </a:t>
            </a:r>
            <a:r>
              <a:rPr lang="en-ZA" sz="8800" b="0" dirty="0" smtClean="0"/>
              <a:t>were part of, if not the majority of, the ruling classes in Egypt. That would make her the sister of Korah. The first wife was the half-sister (as was Sarah to Abraham) and the second wife was the patrilineal cousin (as was Keturah to Abraham). </a:t>
            </a:r>
          </a:p>
          <a:p>
            <a:pPr algn="just">
              <a:lnSpc>
                <a:spcPts val="2300"/>
              </a:lnSpc>
            </a:pPr>
            <a:r>
              <a:rPr lang="en-ZA" sz="8800" b="0" dirty="0" smtClean="0">
                <a:solidFill>
                  <a:srgbClr val="004821"/>
                </a:solidFill>
              </a:rPr>
              <a:t>“</a:t>
            </a:r>
            <a:r>
              <a:rPr lang="en-ZA" sz="8800" b="0" i="1" dirty="0" smtClean="0">
                <a:solidFill>
                  <a:srgbClr val="004821"/>
                </a:solidFill>
              </a:rPr>
              <a:t>..Miriam and Aaron spoke against Moses because of the Cushite woman he had married: ..” (Numbers 11:35-12:2). </a:t>
            </a:r>
            <a:r>
              <a:rPr lang="en-ZA" sz="8800" b="0" dirty="0" smtClean="0"/>
              <a:t>The criticism was not racially motivated since all these people were descendants of Noah by Kush (Ham's son) and Aram (Shem's son). Moses’ siblings were angry that he asserted authority over Aaron, his older brother, by marrying Korah's sister and then marrying a </a:t>
            </a:r>
            <a:r>
              <a:rPr lang="en-ZA" sz="8800" b="0" dirty="0" smtClean="0"/>
              <a:t>Mediante </a:t>
            </a:r>
            <a:r>
              <a:rPr lang="en-ZA" sz="8800" b="0" dirty="0" smtClean="0"/>
              <a:t>wife. This strengthened Moses' position as ruler.</a:t>
            </a:r>
          </a:p>
          <a:p>
            <a:pPr algn="just">
              <a:lnSpc>
                <a:spcPts val="2100"/>
              </a:lnSpc>
            </a:pPr>
            <a:r>
              <a:rPr lang="en-ZA" dirty="0" smtClean="0"/>
              <a:t/>
            </a:r>
            <a:br>
              <a:rPr lang="en-ZA" dirty="0" smtClean="0"/>
            </a:b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SONS</a:t>
            </a:r>
            <a:endParaRPr lang="en-ZA" dirty="0"/>
          </a:p>
        </p:txBody>
      </p:sp>
      <p:sp>
        <p:nvSpPr>
          <p:cNvPr id="3" name="Content Placeholder 2"/>
          <p:cNvSpPr>
            <a:spLocks noGrp="1"/>
          </p:cNvSpPr>
          <p:nvPr>
            <p:ph idx="1"/>
          </p:nvPr>
        </p:nvSpPr>
        <p:spPr/>
        <p:txBody>
          <a:bodyPr>
            <a:normAutofit/>
          </a:bodyPr>
          <a:lstStyle/>
          <a:p>
            <a:pPr algn="ctr">
              <a:lnSpc>
                <a:spcPts val="2640"/>
              </a:lnSpc>
            </a:pPr>
            <a:r>
              <a:rPr lang="en-ZA" b="0" i="1" dirty="0" smtClean="0">
                <a:solidFill>
                  <a:srgbClr val="004821"/>
                </a:solidFill>
              </a:rPr>
              <a:t>and her two sons, of whom the name of one was </a:t>
            </a:r>
            <a:r>
              <a:rPr lang="en-ZA" b="0" i="1" dirty="0" err="1" smtClean="0">
                <a:solidFill>
                  <a:srgbClr val="004821"/>
                </a:solidFill>
              </a:rPr>
              <a:t>Gĕreshom</a:t>
            </a:r>
            <a:r>
              <a:rPr lang="en-ZA" b="0" i="1" dirty="0" smtClean="0">
                <a:solidFill>
                  <a:srgbClr val="004821"/>
                </a:solidFill>
              </a:rPr>
              <a:t>, for he said, “I have been a sojourner in a foreign land,” and the name of the other was </a:t>
            </a:r>
            <a:r>
              <a:rPr lang="en-ZA" b="0" i="1" dirty="0" err="1" smtClean="0">
                <a:solidFill>
                  <a:srgbClr val="004821"/>
                </a:solidFill>
              </a:rPr>
              <a:t>Eliʽezer</a:t>
            </a:r>
            <a:r>
              <a:rPr lang="en-ZA" b="0" i="1" dirty="0" smtClean="0">
                <a:solidFill>
                  <a:srgbClr val="004821"/>
                </a:solidFill>
              </a:rPr>
              <a:t>, for he said, “The Elohim of my father was my help, and delivered me from the sword of Pharaoh.”</a:t>
            </a:r>
            <a:r>
              <a:rPr lang="en-ZA" i="1" dirty="0" smtClean="0">
                <a:solidFill>
                  <a:srgbClr val="004821"/>
                </a:solidFill>
              </a:rPr>
              <a:t> </a:t>
            </a:r>
            <a:r>
              <a:rPr lang="en-ZA" b="1" i="1" dirty="0" smtClean="0">
                <a:solidFill>
                  <a:srgbClr val="004821"/>
                </a:solidFill>
              </a:rPr>
              <a:t>(Exodus 18:3-4)</a:t>
            </a:r>
          </a:p>
          <a:p>
            <a:pPr algn="just">
              <a:lnSpc>
                <a:spcPts val="2640"/>
              </a:lnSpc>
            </a:pPr>
            <a:r>
              <a:rPr lang="en-ZA" b="0" dirty="0" smtClean="0"/>
              <a:t>Moses </a:t>
            </a:r>
            <a:r>
              <a:rPr lang="en-ZA" b="0" dirty="0" smtClean="0"/>
              <a:t>sons:</a:t>
            </a:r>
          </a:p>
          <a:p>
            <a:pPr marL="273050" indent="-273050" algn="just">
              <a:lnSpc>
                <a:spcPts val="2640"/>
              </a:lnSpc>
              <a:buFont typeface="Arial" pitchFamily="34" charset="0"/>
              <a:buChar char="•"/>
            </a:pPr>
            <a:r>
              <a:rPr lang="en-ZA" b="0" dirty="0" smtClean="0"/>
              <a:t>“</a:t>
            </a:r>
            <a:r>
              <a:rPr lang="en-ZA" b="0" i="1" dirty="0" err="1" smtClean="0"/>
              <a:t>Gereshom</a:t>
            </a:r>
            <a:r>
              <a:rPr lang="en-ZA" b="0" i="1" dirty="0" smtClean="0"/>
              <a:t>” </a:t>
            </a:r>
            <a:r>
              <a:rPr lang="en-ZA" b="0" dirty="0" smtClean="0"/>
              <a:t>is from the root word “</a:t>
            </a:r>
            <a:r>
              <a:rPr lang="en-ZA" b="0" i="1" dirty="0" err="1" smtClean="0"/>
              <a:t>ger</a:t>
            </a:r>
            <a:r>
              <a:rPr lang="en-ZA" b="0" dirty="0" smtClean="0"/>
              <a:t>” and means “</a:t>
            </a:r>
            <a:r>
              <a:rPr lang="en-ZA" b="0" i="1" dirty="0" smtClean="0"/>
              <a:t>foreigner”, “stranger</a:t>
            </a:r>
            <a:r>
              <a:rPr lang="en-ZA" b="0" dirty="0" smtClean="0"/>
              <a:t>” or “</a:t>
            </a:r>
            <a:r>
              <a:rPr lang="en-ZA" b="0" i="1" dirty="0" smtClean="0"/>
              <a:t>convert”</a:t>
            </a:r>
            <a:r>
              <a:rPr lang="en-ZA" b="0" dirty="0" smtClean="0"/>
              <a:t>, whose whole name means </a:t>
            </a:r>
            <a:r>
              <a:rPr lang="en-ZA" b="0" i="1" dirty="0" smtClean="0"/>
              <a:t>“one in exile</a:t>
            </a:r>
            <a:r>
              <a:rPr lang="en-ZA" b="0" dirty="0" smtClean="0"/>
              <a:t>”. </a:t>
            </a:r>
          </a:p>
          <a:p>
            <a:pPr marL="273050" indent="-273050" algn="just">
              <a:lnSpc>
                <a:spcPts val="2640"/>
              </a:lnSpc>
              <a:buFont typeface="Arial" pitchFamily="34" charset="0"/>
              <a:buChar char="•"/>
            </a:pPr>
            <a:r>
              <a:rPr lang="en-ZA" b="0" dirty="0" smtClean="0"/>
              <a:t>“</a:t>
            </a:r>
            <a:r>
              <a:rPr lang="en-ZA" b="0" i="1" dirty="0" err="1" smtClean="0"/>
              <a:t>Eliezer</a:t>
            </a:r>
            <a:r>
              <a:rPr lang="en-ZA" b="0" dirty="0" smtClean="0"/>
              <a:t>” literally means </a:t>
            </a:r>
            <a:r>
              <a:rPr lang="en-ZA" b="0" i="1" dirty="0" smtClean="0"/>
              <a:t>“El is my help”. </a:t>
            </a:r>
          </a:p>
          <a:p>
            <a:pPr algn="just">
              <a:lnSpc>
                <a:spcPts val="2640"/>
              </a:lnSpc>
            </a:pPr>
            <a:r>
              <a:rPr lang="en-ZA" b="0" dirty="0" smtClean="0"/>
              <a:t>In naming his sons, Moshe acknowledges that he was also a “</a:t>
            </a:r>
            <a:r>
              <a:rPr lang="en-ZA" b="0" i="1" dirty="0" smtClean="0"/>
              <a:t>sojourner” or “</a:t>
            </a:r>
            <a:r>
              <a:rPr lang="en-ZA" b="0" i="1" dirty="0" err="1" smtClean="0"/>
              <a:t>ger</a:t>
            </a:r>
            <a:r>
              <a:rPr lang="en-ZA" b="0" dirty="0" smtClean="0"/>
              <a:t>” and that it was </a:t>
            </a:r>
            <a:r>
              <a:rPr lang="en-ZA" b="0" dirty="0" err="1" smtClean="0"/>
              <a:t>HaShem</a:t>
            </a:r>
            <a:r>
              <a:rPr lang="en-ZA" b="0" dirty="0" smtClean="0"/>
              <a:t> who called him out and brought about all the events of his life, and the deliverance of </a:t>
            </a:r>
            <a:r>
              <a:rPr lang="en-ZA" b="0" dirty="0" smtClean="0"/>
              <a:t>Israel.</a:t>
            </a:r>
            <a:endParaRPr lang="en-ZA" i="1" dirty="0" smtClean="0">
              <a:solidFill>
                <a:srgbClr val="004821"/>
              </a:solidFill>
            </a:endParaRPr>
          </a:p>
          <a:p>
            <a:pPr>
              <a:lnSpc>
                <a:spcPts val="264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CONVERTS</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smtClean="0"/>
              <a:t>We are all “</a:t>
            </a:r>
            <a:r>
              <a:rPr lang="en-ZA" b="0" i="1" dirty="0" smtClean="0"/>
              <a:t>converts</a:t>
            </a:r>
            <a:r>
              <a:rPr lang="en-ZA" b="0" dirty="0" smtClean="0"/>
              <a:t>” before Him. The term “</a:t>
            </a:r>
            <a:r>
              <a:rPr lang="en-ZA" b="0" i="1" dirty="0" err="1" smtClean="0"/>
              <a:t>ger</a:t>
            </a:r>
            <a:r>
              <a:rPr lang="en-ZA" b="0" i="1" dirty="0" smtClean="0"/>
              <a:t> </a:t>
            </a:r>
            <a:r>
              <a:rPr lang="en-ZA" b="0" i="1" dirty="0" err="1" smtClean="0"/>
              <a:t>toshav</a:t>
            </a:r>
            <a:r>
              <a:rPr lang="en-ZA" b="0" i="1" dirty="0" smtClean="0"/>
              <a:t>” </a:t>
            </a:r>
            <a:r>
              <a:rPr lang="en-ZA" b="0" dirty="0" smtClean="0"/>
              <a:t>for “</a:t>
            </a:r>
            <a:r>
              <a:rPr lang="en-ZA" b="0" i="1" dirty="0" smtClean="0"/>
              <a:t>stranger who sojourns</a:t>
            </a:r>
            <a:r>
              <a:rPr lang="en-ZA" b="0" dirty="0" smtClean="0"/>
              <a:t>”. “</a:t>
            </a:r>
            <a:r>
              <a:rPr lang="en-ZA" b="0" i="1" dirty="0" err="1" smtClean="0"/>
              <a:t>Toshav</a:t>
            </a:r>
            <a:r>
              <a:rPr lang="en-ZA" b="0" i="1" dirty="0" smtClean="0"/>
              <a:t>” </a:t>
            </a:r>
            <a:r>
              <a:rPr lang="en-ZA" b="0" dirty="0" smtClean="0"/>
              <a:t>comes from the same root as “</a:t>
            </a:r>
            <a:r>
              <a:rPr lang="en-ZA" b="0" i="1" dirty="0" err="1" smtClean="0"/>
              <a:t>teshuva</a:t>
            </a:r>
            <a:r>
              <a:rPr lang="en-ZA" b="0" i="1" dirty="0" smtClean="0"/>
              <a:t>” or “to repent”</a:t>
            </a:r>
            <a:r>
              <a:rPr lang="en-ZA" b="0" dirty="0" smtClean="0"/>
              <a:t> or </a:t>
            </a:r>
            <a:r>
              <a:rPr lang="en-ZA" b="0" i="1" dirty="0" smtClean="0"/>
              <a:t>“turn back</a:t>
            </a:r>
            <a:r>
              <a:rPr lang="en-ZA" b="0" dirty="0" smtClean="0"/>
              <a:t>” to Elohim. As we read through </a:t>
            </a:r>
            <a:r>
              <a:rPr lang="en-ZA" b="0" dirty="0" smtClean="0"/>
              <a:t>Genesis </a:t>
            </a:r>
            <a:r>
              <a:rPr lang="en-ZA" b="0" dirty="0" smtClean="0"/>
              <a:t>we kept seeing the words “</a:t>
            </a:r>
            <a:r>
              <a:rPr lang="en-ZA" b="0" i="1" dirty="0" smtClean="0"/>
              <a:t>stranger” and “sojourner</a:t>
            </a:r>
            <a:r>
              <a:rPr lang="en-ZA" b="0" dirty="0" smtClean="0"/>
              <a:t>” with regard to </a:t>
            </a:r>
            <a:r>
              <a:rPr lang="en-ZA" b="0" dirty="0" smtClean="0"/>
              <a:t>Abraham</a:t>
            </a:r>
            <a:r>
              <a:rPr lang="en-ZA" b="0" dirty="0" smtClean="0"/>
              <a:t>, </a:t>
            </a:r>
            <a:r>
              <a:rPr lang="en-ZA" b="0" dirty="0" smtClean="0"/>
              <a:t>Isaac </a:t>
            </a:r>
            <a:r>
              <a:rPr lang="en-ZA" b="0" dirty="0" smtClean="0"/>
              <a:t>and </a:t>
            </a:r>
            <a:r>
              <a:rPr lang="en-ZA" b="0" dirty="0" smtClean="0"/>
              <a:t>Jacob. </a:t>
            </a:r>
            <a:r>
              <a:rPr lang="en-ZA" b="0" dirty="0" smtClean="0"/>
              <a:t>In fact, they appear 14 times in </a:t>
            </a:r>
            <a:r>
              <a:rPr lang="en-ZA" b="0" dirty="0" smtClean="0"/>
              <a:t>Genesis </a:t>
            </a:r>
            <a:r>
              <a:rPr lang="en-ZA" b="0" dirty="0" smtClean="0"/>
              <a:t>alone in reference to our forefathers and their seed. </a:t>
            </a:r>
            <a:r>
              <a:rPr lang="en-ZA" b="0" dirty="0" smtClean="0"/>
              <a:t>We are </a:t>
            </a:r>
            <a:r>
              <a:rPr lang="en-ZA" b="0" dirty="0" smtClean="0"/>
              <a:t>all “</a:t>
            </a:r>
            <a:r>
              <a:rPr lang="en-ZA" b="0" i="1" dirty="0" err="1" smtClean="0"/>
              <a:t>ger</a:t>
            </a:r>
            <a:r>
              <a:rPr lang="en-ZA" b="0" i="1" dirty="0" smtClean="0"/>
              <a:t>” or “sojourners</a:t>
            </a:r>
            <a:r>
              <a:rPr lang="en-ZA" b="0" dirty="0" smtClean="0"/>
              <a:t>” in a land that </a:t>
            </a:r>
            <a:r>
              <a:rPr lang="en-ZA" b="0" dirty="0" smtClean="0"/>
              <a:t>isn’t </a:t>
            </a:r>
            <a:r>
              <a:rPr lang="en-ZA" b="0" dirty="0" smtClean="0"/>
              <a:t>ours; but </a:t>
            </a:r>
            <a:r>
              <a:rPr lang="en-ZA" b="0" dirty="0" err="1" smtClean="0"/>
              <a:t>HaShem‟s</a:t>
            </a:r>
            <a:r>
              <a:rPr lang="en-ZA" b="0" dirty="0" smtClean="0"/>
              <a:t>. We have all come to be </a:t>
            </a:r>
            <a:r>
              <a:rPr lang="en-ZA" b="0" i="1" dirty="0" smtClean="0"/>
              <a:t>“</a:t>
            </a:r>
            <a:r>
              <a:rPr lang="en-ZA" b="0" i="1" dirty="0" err="1" smtClean="0"/>
              <a:t>ger</a:t>
            </a:r>
            <a:r>
              <a:rPr lang="en-ZA" b="0" i="1" dirty="0" smtClean="0"/>
              <a:t> </a:t>
            </a:r>
            <a:r>
              <a:rPr lang="en-ZA" b="0" i="1" dirty="0" err="1" smtClean="0"/>
              <a:t>toshav</a:t>
            </a:r>
            <a:r>
              <a:rPr lang="en-ZA" b="0" dirty="0" smtClean="0"/>
              <a:t>”, or “</a:t>
            </a:r>
            <a:r>
              <a:rPr lang="en-ZA" b="0" i="1" dirty="0" smtClean="0"/>
              <a:t>converts”</a:t>
            </a:r>
            <a:r>
              <a:rPr lang="en-ZA" b="0" dirty="0" smtClean="0"/>
              <a:t> by His </a:t>
            </a:r>
            <a:r>
              <a:rPr lang="en-ZA" b="0" i="1" dirty="0" smtClean="0"/>
              <a:t>“</a:t>
            </a:r>
            <a:r>
              <a:rPr lang="en-ZA" b="0" i="1" dirty="0" err="1" smtClean="0"/>
              <a:t>chesed</a:t>
            </a:r>
            <a:r>
              <a:rPr lang="en-ZA" b="0" i="1" dirty="0" smtClean="0"/>
              <a:t>” (“loving kindness” or “mercy</a:t>
            </a:r>
            <a:r>
              <a:rPr lang="en-ZA" b="0" dirty="0" smtClean="0"/>
              <a:t>”) and “</a:t>
            </a:r>
            <a:r>
              <a:rPr lang="en-ZA" b="0" i="1" dirty="0" err="1" smtClean="0"/>
              <a:t>chen</a:t>
            </a:r>
            <a:r>
              <a:rPr lang="en-ZA" b="0" i="1" dirty="0" smtClean="0"/>
              <a:t>” (“</a:t>
            </a:r>
            <a:r>
              <a:rPr lang="en-ZA" b="0" i="1" dirty="0" err="1" smtClean="0"/>
              <a:t>favor</a:t>
            </a:r>
            <a:r>
              <a:rPr lang="en-ZA" b="0" i="1" dirty="0" smtClean="0"/>
              <a:t>” or “grace”). </a:t>
            </a:r>
          </a:p>
          <a:p>
            <a:pPr algn="just">
              <a:lnSpc>
                <a:spcPts val="2500"/>
              </a:lnSpc>
            </a:pPr>
            <a:r>
              <a:rPr lang="en-ZA" b="0" dirty="0" smtClean="0"/>
              <a:t>Why? Because, that way no one can claim that the Torah belongs to them by birthright or through ancestral merit. As Elohim chose the Children of </a:t>
            </a:r>
            <a:r>
              <a:rPr lang="en-ZA" b="0" dirty="0" smtClean="0"/>
              <a:t>Israel </a:t>
            </a:r>
            <a:r>
              <a:rPr lang="en-ZA" b="0" dirty="0" smtClean="0"/>
              <a:t>to receive the revelation of Torah and to bring the Torah and </a:t>
            </a:r>
            <a:r>
              <a:rPr lang="en-ZA" b="0" dirty="0" smtClean="0"/>
              <a:t>Elohim’s </a:t>
            </a:r>
            <a:r>
              <a:rPr lang="en-ZA" b="0" dirty="0" smtClean="0"/>
              <a:t>wisdom to the rest of the world, He made sure to include those sojourning with </a:t>
            </a:r>
            <a:r>
              <a:rPr lang="en-ZA" b="0" dirty="0" smtClean="0"/>
              <a:t>Israel, </a:t>
            </a:r>
            <a:r>
              <a:rPr lang="en-ZA" b="0" dirty="0" smtClean="0"/>
              <a:t>including Yithro and his family. In Elohim, there is no room for pride or arrogance. </a:t>
            </a:r>
            <a:endParaRPr lang="en-ZA" b="0"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BURNT OFFERING AND SACRIFICE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told his father-in-law all that </a:t>
            </a:r>
            <a:r>
              <a:rPr lang="he-IL" b="0" i="1" dirty="0" smtClean="0">
                <a:solidFill>
                  <a:srgbClr val="004821"/>
                </a:solidFill>
              </a:rPr>
              <a:t>יהוה</a:t>
            </a:r>
            <a:r>
              <a:rPr lang="en-ZA" b="0" i="1" dirty="0" smtClean="0">
                <a:solidFill>
                  <a:srgbClr val="004821"/>
                </a:solidFill>
              </a:rPr>
              <a:t> had done to Pharaoh and to the </a:t>
            </a:r>
            <a:r>
              <a:rPr lang="en-ZA" b="0" i="1" dirty="0" err="1" smtClean="0">
                <a:solidFill>
                  <a:srgbClr val="004821"/>
                </a:solidFill>
              </a:rPr>
              <a:t>Mitsrites</a:t>
            </a:r>
            <a:r>
              <a:rPr lang="en-ZA" b="0" i="1" dirty="0" smtClean="0">
                <a:solidFill>
                  <a:srgbClr val="004821"/>
                </a:solidFill>
              </a:rPr>
              <a:t> for </a:t>
            </a:r>
            <a:r>
              <a:rPr lang="en-ZA" b="0" i="1" dirty="0" err="1" smtClean="0">
                <a:solidFill>
                  <a:srgbClr val="004821"/>
                </a:solidFill>
              </a:rPr>
              <a:t>Yisra’ĕl’s</a:t>
            </a:r>
            <a:r>
              <a:rPr lang="en-ZA" b="0" i="1" dirty="0" smtClean="0">
                <a:solidFill>
                  <a:srgbClr val="004821"/>
                </a:solidFill>
              </a:rPr>
              <a:t> sake, all the hardship that had come upon them on the way, and how </a:t>
            </a:r>
            <a:r>
              <a:rPr lang="he-IL" b="0" i="1" dirty="0" smtClean="0">
                <a:solidFill>
                  <a:srgbClr val="004821"/>
                </a:solidFill>
              </a:rPr>
              <a:t>יהוה</a:t>
            </a:r>
            <a:r>
              <a:rPr lang="en-ZA" b="0" i="1" dirty="0" smtClean="0">
                <a:solidFill>
                  <a:srgbClr val="004821"/>
                </a:solidFill>
              </a:rPr>
              <a:t> had delivered them. And Yithro rejoiced for all the good which </a:t>
            </a:r>
            <a:r>
              <a:rPr lang="he-IL" b="0" i="1" dirty="0" smtClean="0">
                <a:solidFill>
                  <a:srgbClr val="004821"/>
                </a:solidFill>
              </a:rPr>
              <a:t>יהוה</a:t>
            </a:r>
            <a:r>
              <a:rPr lang="en-ZA" b="0" i="1" dirty="0" smtClean="0">
                <a:solidFill>
                  <a:srgbClr val="004821"/>
                </a:solidFill>
              </a:rPr>
              <a:t> had done for </a:t>
            </a:r>
            <a:r>
              <a:rPr lang="en-ZA" b="0" i="1" dirty="0" err="1" smtClean="0">
                <a:solidFill>
                  <a:srgbClr val="004821"/>
                </a:solidFill>
              </a:rPr>
              <a:t>Yisra’ĕl</a:t>
            </a:r>
            <a:r>
              <a:rPr lang="en-ZA" b="0" i="1" dirty="0" smtClean="0">
                <a:solidFill>
                  <a:srgbClr val="004821"/>
                </a:solidFill>
              </a:rPr>
              <a:t>, ..And Yithro said, “Blessed be </a:t>
            </a:r>
            <a:r>
              <a:rPr lang="he-IL" b="0" i="1" dirty="0" smtClean="0">
                <a:solidFill>
                  <a:srgbClr val="004821"/>
                </a:solidFill>
              </a:rPr>
              <a:t>יהוה</a:t>
            </a:r>
            <a:r>
              <a:rPr lang="en-ZA" b="0" i="1" dirty="0" smtClean="0">
                <a:solidFill>
                  <a:srgbClr val="004821"/>
                </a:solidFill>
              </a:rPr>
              <a:t>, who has delivered you out of the hand of the </a:t>
            </a:r>
            <a:r>
              <a:rPr lang="en-ZA" b="0" i="1" dirty="0" err="1" smtClean="0">
                <a:solidFill>
                  <a:srgbClr val="004821"/>
                </a:solidFill>
              </a:rPr>
              <a:t>Mitsrites</a:t>
            </a:r>
            <a:r>
              <a:rPr lang="en-ZA" b="0" i="1" dirty="0" smtClean="0">
                <a:solidFill>
                  <a:srgbClr val="004821"/>
                </a:solidFill>
              </a:rPr>
              <a:t> and out of the hand of Pharaoh, and who has delivered the people from under the hand of the </a:t>
            </a:r>
            <a:r>
              <a:rPr lang="en-ZA" b="0" i="1" dirty="0" err="1" smtClean="0">
                <a:solidFill>
                  <a:srgbClr val="004821"/>
                </a:solidFill>
              </a:rPr>
              <a:t>Mitsrites</a:t>
            </a:r>
            <a:r>
              <a:rPr lang="en-ZA" b="0" i="1" dirty="0" smtClean="0">
                <a:solidFill>
                  <a:srgbClr val="004821"/>
                </a:solidFill>
              </a:rPr>
              <a:t>. “Now I know that </a:t>
            </a:r>
            <a:r>
              <a:rPr lang="he-IL" b="0" i="1" dirty="0" smtClean="0">
                <a:solidFill>
                  <a:srgbClr val="004821"/>
                </a:solidFill>
              </a:rPr>
              <a:t>יהוה</a:t>
            </a:r>
            <a:r>
              <a:rPr lang="en-ZA" b="0" i="1" dirty="0" smtClean="0">
                <a:solidFill>
                  <a:srgbClr val="004821"/>
                </a:solidFill>
              </a:rPr>
              <a:t> is greater than all the mighty ones, indeed in the matter in which they acted proudly, above them.” Then Yithro, the father-in-law of </a:t>
            </a:r>
            <a:r>
              <a:rPr lang="en-ZA" b="0" i="1" dirty="0" err="1" smtClean="0">
                <a:solidFill>
                  <a:srgbClr val="004821"/>
                </a:solidFill>
              </a:rPr>
              <a:t>Mosheh</a:t>
            </a:r>
            <a:r>
              <a:rPr lang="en-ZA" b="0" i="1" dirty="0" smtClean="0">
                <a:solidFill>
                  <a:srgbClr val="004821"/>
                </a:solidFill>
              </a:rPr>
              <a:t>, brought a burnt offering and other </a:t>
            </a:r>
            <a:r>
              <a:rPr lang="en-ZA" b="0" i="1" dirty="0" err="1" smtClean="0">
                <a:solidFill>
                  <a:srgbClr val="004821"/>
                </a:solidFill>
              </a:rPr>
              <a:t>slaughterings</a:t>
            </a:r>
            <a:r>
              <a:rPr lang="en-ZA" b="0" i="1" dirty="0" smtClean="0">
                <a:solidFill>
                  <a:srgbClr val="004821"/>
                </a:solidFill>
              </a:rPr>
              <a:t> unto Elohim. And </a:t>
            </a:r>
            <a:r>
              <a:rPr lang="en-ZA" b="0" i="1" dirty="0" err="1" smtClean="0">
                <a:solidFill>
                  <a:srgbClr val="004821"/>
                </a:solidFill>
              </a:rPr>
              <a:t>Aharon</a:t>
            </a:r>
            <a:r>
              <a:rPr lang="en-ZA" b="0" i="1" dirty="0" smtClean="0">
                <a:solidFill>
                  <a:srgbClr val="004821"/>
                </a:solidFill>
              </a:rPr>
              <a:t> came with all the elders of </a:t>
            </a:r>
            <a:r>
              <a:rPr lang="en-ZA" b="0" i="1" dirty="0" err="1" smtClean="0">
                <a:solidFill>
                  <a:srgbClr val="004821"/>
                </a:solidFill>
              </a:rPr>
              <a:t>Yisra’ĕl</a:t>
            </a:r>
            <a:r>
              <a:rPr lang="en-ZA" b="0" i="1" dirty="0" smtClean="0">
                <a:solidFill>
                  <a:srgbClr val="004821"/>
                </a:solidFill>
              </a:rPr>
              <a:t> to eat bread with the father-in-law of </a:t>
            </a:r>
            <a:r>
              <a:rPr lang="en-ZA" b="0" i="1" dirty="0" err="1" smtClean="0">
                <a:solidFill>
                  <a:srgbClr val="004821"/>
                </a:solidFill>
              </a:rPr>
              <a:t>Mosheh</a:t>
            </a:r>
            <a:r>
              <a:rPr lang="en-ZA" b="0" i="1" dirty="0" smtClean="0">
                <a:solidFill>
                  <a:srgbClr val="004821"/>
                </a:solidFill>
              </a:rPr>
              <a:t> before Elohim. </a:t>
            </a:r>
            <a:r>
              <a:rPr lang="en-US" b="1" i="1" dirty="0" smtClean="0">
                <a:solidFill>
                  <a:srgbClr val="004821"/>
                </a:solidFill>
              </a:rPr>
              <a:t>(Exodus 18:8-12)</a:t>
            </a:r>
          </a:p>
          <a:p>
            <a:pPr>
              <a:lnSpc>
                <a:spcPts val="2300"/>
              </a:lnSpc>
            </a:pPr>
            <a:r>
              <a:rPr lang="en-ZA" b="0" dirty="0" smtClean="0"/>
              <a:t>How was </a:t>
            </a:r>
            <a:r>
              <a:rPr lang="en-ZA" b="0" dirty="0" err="1" smtClean="0"/>
              <a:t>Jethro</a:t>
            </a:r>
            <a:r>
              <a:rPr lang="en-ZA" b="0" dirty="0" smtClean="0"/>
              <a:t> given the understanding and insight to do this unless he had studied Torah? After the sacrifice for his past innocent sins, Aaron and the elders of Israel came and </a:t>
            </a:r>
            <a:r>
              <a:rPr lang="en-ZA" b="0" i="1" dirty="0" smtClean="0"/>
              <a:t>broke bread</a:t>
            </a:r>
            <a:r>
              <a:rPr lang="en-ZA" b="0" dirty="0" smtClean="0"/>
              <a:t> with Jethro in the presence of </a:t>
            </a:r>
            <a:r>
              <a:rPr lang="he-IL" dirty="0"/>
              <a:t>יהוה</a:t>
            </a:r>
            <a:r>
              <a:rPr lang="en-ZA" b="0" dirty="0" smtClean="0"/>
              <a:t>, </a:t>
            </a:r>
            <a:r>
              <a:rPr lang="en-ZA" b="0" dirty="0" smtClean="0"/>
              <a:t>sealing and confirming that Jethro had indeed come into a covenant relationship with </a:t>
            </a:r>
            <a:r>
              <a:rPr lang="he-IL" dirty="0"/>
              <a:t>יהוה</a:t>
            </a:r>
            <a:r>
              <a:rPr lang="en-ZA" b="0" dirty="0" smtClean="0"/>
              <a:t>.</a:t>
            </a:r>
            <a:endParaRPr lang="en-ZA" b="0" i="1" dirty="0" smtClean="0">
              <a:solidFill>
                <a:srgbClr val="004821"/>
              </a:solidFill>
            </a:endParaRPr>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SETTLING DISPUTES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it came to be, on the next day, that </a:t>
            </a:r>
            <a:r>
              <a:rPr lang="en-ZA" sz="2400" i="1" dirty="0" err="1" smtClean="0">
                <a:solidFill>
                  <a:srgbClr val="004821"/>
                </a:solidFill>
              </a:rPr>
              <a:t>Mosheh</a:t>
            </a:r>
            <a:r>
              <a:rPr lang="en-ZA" sz="2400" i="1" dirty="0" smtClean="0">
                <a:solidFill>
                  <a:srgbClr val="004821"/>
                </a:solidFill>
              </a:rPr>
              <a:t> sat to rightly rule the people. And the people stood before </a:t>
            </a:r>
            <a:r>
              <a:rPr lang="en-ZA" sz="2400" i="1" dirty="0" err="1" smtClean="0">
                <a:solidFill>
                  <a:srgbClr val="004821"/>
                </a:solidFill>
              </a:rPr>
              <a:t>Mosheh</a:t>
            </a:r>
            <a:r>
              <a:rPr lang="en-ZA" sz="2400" i="1" dirty="0" smtClean="0">
                <a:solidFill>
                  <a:srgbClr val="004821"/>
                </a:solidFill>
              </a:rPr>
              <a:t> from morning until evening. And when the father-in-law of </a:t>
            </a:r>
            <a:r>
              <a:rPr lang="en-ZA" sz="2400" i="1" dirty="0" err="1" smtClean="0">
                <a:solidFill>
                  <a:srgbClr val="004821"/>
                </a:solidFill>
              </a:rPr>
              <a:t>Mosheh</a:t>
            </a:r>
            <a:r>
              <a:rPr lang="en-ZA" sz="2400" i="1" dirty="0" smtClean="0">
                <a:solidFill>
                  <a:srgbClr val="004821"/>
                </a:solidFill>
              </a:rPr>
              <a:t> saw all that he did for the people, he said...Stand before Elohim for the people, and you shall bring the matters to Elohim. “And you shall enlighten them concerning the laws and the </a:t>
            </a:r>
            <a:r>
              <a:rPr lang="en-ZA" sz="2400" i="1" dirty="0" err="1" smtClean="0">
                <a:solidFill>
                  <a:srgbClr val="004821"/>
                </a:solidFill>
              </a:rPr>
              <a:t>Torot</a:t>
            </a:r>
            <a:r>
              <a:rPr lang="en-ZA" sz="2400" i="1" dirty="0" smtClean="0">
                <a:solidFill>
                  <a:srgbClr val="004821"/>
                </a:solidFill>
              </a:rPr>
              <a:t>, and show them the way in which they should walk and the work which they do. “But you yourself, seek out from all the people able men, who fear Elohim, men of truth, hating unfair gain. And place these over them to be rulers of thousands, rulers of hundreds, rulers of fifties, and rulers of tens. .. the hard matters they brought to </a:t>
            </a:r>
            <a:r>
              <a:rPr lang="en-ZA" sz="2400" i="1" dirty="0" err="1" smtClean="0">
                <a:solidFill>
                  <a:srgbClr val="004821"/>
                </a:solidFill>
              </a:rPr>
              <a:t>Mosheh</a:t>
            </a:r>
            <a:r>
              <a:rPr lang="en-ZA" sz="2400" i="1" dirty="0" smtClean="0">
                <a:solidFill>
                  <a:srgbClr val="004821"/>
                </a:solidFill>
              </a:rPr>
              <a:t>, but they rightly ruled every small matter themselves. </a:t>
            </a:r>
            <a:r>
              <a:rPr lang="en-ZA" sz="2400" b="1" i="1" dirty="0" smtClean="0">
                <a:solidFill>
                  <a:srgbClr val="004821"/>
                </a:solidFill>
              </a:rPr>
              <a:t>(Exodus 18:13-26)</a:t>
            </a:r>
          </a:p>
          <a:p>
            <a:r>
              <a:rPr lang="en-ZA" sz="2400" dirty="0" smtClean="0"/>
              <a:t>The people needed to be shown how to be led by </a:t>
            </a:r>
            <a:r>
              <a:rPr lang="he-IL" sz="2400" dirty="0" smtClean="0"/>
              <a:t>יהוה</a:t>
            </a:r>
            <a:r>
              <a:rPr lang="en-ZA" sz="2400" dirty="0" smtClean="0"/>
              <a:t> and lean on Him for their own needs. He began to teach Moses how to administer good leadership allowing Moses the freedom he needed. This also facilitated a way to educate </a:t>
            </a:r>
            <a:r>
              <a:rPr lang="he-IL" sz="2400" dirty="0"/>
              <a:t>יהוה </a:t>
            </a:r>
            <a:r>
              <a:rPr lang="en-ZA" sz="2400" dirty="0" smtClean="0"/>
              <a:t>’s people on how to walk in the living principles themselves and learn how to discern the way of holiness through obeying </a:t>
            </a:r>
            <a:r>
              <a:rPr lang="he-IL" sz="2400" dirty="0"/>
              <a:t>יהוה</a:t>
            </a:r>
            <a:r>
              <a:rPr lang="en-ZA" sz="2400" dirty="0" smtClean="0"/>
              <a:t>’s Word.</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TYPE OF PERSON</a:t>
            </a:r>
            <a:endParaRPr lang="en-ZA" dirty="0"/>
          </a:p>
        </p:txBody>
      </p:sp>
      <p:sp>
        <p:nvSpPr>
          <p:cNvPr id="3" name="Content Placeholder 2"/>
          <p:cNvSpPr>
            <a:spLocks noGrp="1"/>
          </p:cNvSpPr>
          <p:nvPr>
            <p:ph idx="1"/>
          </p:nvPr>
        </p:nvSpPr>
        <p:spPr/>
        <p:txBody>
          <a:bodyPr>
            <a:normAutofit fontScale="55000" lnSpcReduction="20000"/>
          </a:bodyPr>
          <a:lstStyle/>
          <a:p>
            <a:pPr algn="ctr"/>
            <a:r>
              <a:rPr lang="en-ZA" sz="4000" b="0" i="1" dirty="0" smtClean="0">
                <a:solidFill>
                  <a:srgbClr val="004821"/>
                </a:solidFill>
              </a:rPr>
              <a:t>“And you shall enlighten them concerning the laws and the </a:t>
            </a:r>
            <a:r>
              <a:rPr lang="en-ZA" sz="4000" b="0" i="1" dirty="0" err="1" smtClean="0">
                <a:solidFill>
                  <a:srgbClr val="004821"/>
                </a:solidFill>
              </a:rPr>
              <a:t>Torot</a:t>
            </a:r>
            <a:r>
              <a:rPr lang="en-ZA" sz="4000" b="0" i="1" dirty="0" smtClean="0">
                <a:solidFill>
                  <a:srgbClr val="004821"/>
                </a:solidFill>
              </a:rPr>
              <a:t>, and show them the way in which they should walk and the work which they do. “But you yourself, seek out from all the people able men, who fear Elohim, men of truth, hating unfair gain. And place these over them to be rulers of thousands, rulers of hundreds, rulers of fifties, and rulers of tens. </a:t>
            </a:r>
            <a:r>
              <a:rPr lang="en-ZA" sz="4000" b="1" i="1" dirty="0" smtClean="0">
                <a:solidFill>
                  <a:srgbClr val="004821"/>
                </a:solidFill>
              </a:rPr>
              <a:t>(Exodus 18:20-21)</a:t>
            </a:r>
          </a:p>
          <a:p>
            <a:pPr marL="176213" indent="-176213" algn="just">
              <a:lnSpc>
                <a:spcPts val="2100"/>
              </a:lnSpc>
              <a:buFont typeface="Arial" pitchFamily="34" charset="0"/>
              <a:buChar char="•"/>
            </a:pPr>
            <a:r>
              <a:rPr lang="en-ZA" sz="4000" b="0" dirty="0" smtClean="0"/>
              <a:t>First, they must be </a:t>
            </a:r>
            <a:r>
              <a:rPr lang="en-ZA" sz="4000" b="0" i="1" dirty="0" smtClean="0"/>
              <a:t>able men", </a:t>
            </a:r>
            <a:r>
              <a:rPr lang="en-ZA" sz="4000" b="0" dirty="0" smtClean="0"/>
              <a:t>men of accomplishment. These people would most likely to be wise, have a knowledge of the law, and be able to recognize truth over error in conflict. </a:t>
            </a:r>
          </a:p>
          <a:p>
            <a:pPr marL="176213" indent="-176213" algn="just">
              <a:lnSpc>
                <a:spcPts val="2100"/>
              </a:lnSpc>
              <a:buFont typeface="Arial" pitchFamily="34" charset="0"/>
              <a:buChar char="•"/>
            </a:pPr>
            <a:r>
              <a:rPr lang="en-ZA" sz="4000" b="0" dirty="0" smtClean="0"/>
              <a:t>Secondly, they must </a:t>
            </a:r>
            <a:r>
              <a:rPr lang="en-ZA" sz="4000" b="0" i="1" dirty="0" smtClean="0"/>
              <a:t>"fear God",</a:t>
            </a:r>
            <a:r>
              <a:rPr lang="en-ZA" sz="4000" b="0" dirty="0" smtClean="0"/>
              <a:t> the Holy One of Israel. Those who reverence </a:t>
            </a:r>
            <a:r>
              <a:rPr lang="he-IL" sz="4000" b="0" dirty="0" smtClean="0"/>
              <a:t>יהוה</a:t>
            </a:r>
            <a:r>
              <a:rPr lang="en-ZA" sz="4000" b="0" dirty="0" smtClean="0"/>
              <a:t>, will not be afraid of man, or be persuaded by syrupy flattery or angry threats. </a:t>
            </a:r>
          </a:p>
          <a:p>
            <a:pPr marL="176213" indent="-176213" algn="just">
              <a:lnSpc>
                <a:spcPts val="2100"/>
              </a:lnSpc>
              <a:buFont typeface="Arial" pitchFamily="34" charset="0"/>
              <a:buChar char="•"/>
            </a:pPr>
            <a:r>
              <a:rPr lang="en-ZA" sz="4000" b="0" dirty="0" smtClean="0"/>
              <a:t>Thirdly, they must be contented </a:t>
            </a:r>
            <a:r>
              <a:rPr lang="en-ZA" sz="4000" b="0" i="1" dirty="0" smtClean="0"/>
              <a:t>"men of truth"</a:t>
            </a:r>
            <a:r>
              <a:rPr lang="en-ZA" sz="4000" b="0" dirty="0" smtClean="0"/>
              <a:t> who despise the temptations that the love of recognition and money bears. The leaders and judges must be those </a:t>
            </a:r>
            <a:r>
              <a:rPr lang="en-ZA" sz="4000" b="0" i="1" dirty="0" smtClean="0"/>
              <a:t>"hating covetousness”</a:t>
            </a:r>
          </a:p>
          <a:p>
            <a:pPr marL="176213" indent="-176213" algn="just">
              <a:lnSpc>
                <a:spcPts val="2100"/>
              </a:lnSpc>
              <a:buFont typeface="Arial" pitchFamily="34" charset="0"/>
              <a:buChar char="•"/>
            </a:pPr>
            <a:r>
              <a:rPr lang="en-ZA" sz="4000" b="0" dirty="0" smtClean="0"/>
              <a:t>Fourthly, these men would be </a:t>
            </a:r>
            <a:r>
              <a:rPr lang="en-ZA" sz="4000" b="0" i="1" dirty="0" smtClean="0"/>
              <a:t>"rulers of thousands, and rulers of hundreds, rulers of fifties, and rulers of tens</a:t>
            </a:r>
            <a:endParaRPr lang="en-ZA" sz="4000" b="0"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GOVERNING BODY</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This was the first formal government established for the Children of </a:t>
            </a:r>
            <a:r>
              <a:rPr lang="en-ZA" b="0" dirty="0" smtClean="0"/>
              <a:t>Israel. </a:t>
            </a:r>
            <a:r>
              <a:rPr lang="en-ZA" b="0" dirty="0" smtClean="0"/>
              <a:t>It was practiced until the Romans drove </a:t>
            </a:r>
            <a:r>
              <a:rPr lang="en-ZA" b="0" dirty="0" smtClean="0"/>
              <a:t>Judah </a:t>
            </a:r>
            <a:r>
              <a:rPr lang="en-ZA" b="0" dirty="0" smtClean="0"/>
              <a:t>out of the Land; although, they have been governing their worship by this principle right along. </a:t>
            </a:r>
          </a:p>
          <a:p>
            <a:pPr algn="just">
              <a:lnSpc>
                <a:spcPts val="2300"/>
              </a:lnSpc>
            </a:pPr>
            <a:r>
              <a:rPr lang="en-ZA" b="0" dirty="0" smtClean="0"/>
              <a:t>Israel has already begun to re-establish this governing body today:</a:t>
            </a:r>
          </a:p>
          <a:p>
            <a:pPr marL="176213" indent="-176213" algn="just">
              <a:lnSpc>
                <a:spcPts val="2300"/>
              </a:lnSpc>
              <a:buFont typeface="Arial" pitchFamily="34" charset="0"/>
              <a:buChar char="•"/>
            </a:pPr>
            <a:r>
              <a:rPr lang="en-ZA" b="0" dirty="0" smtClean="0"/>
              <a:t>It starts with the rulers of “</a:t>
            </a:r>
            <a:r>
              <a:rPr lang="en-ZA" b="0" i="1" dirty="0" smtClean="0"/>
              <a:t>tens</a:t>
            </a:r>
            <a:r>
              <a:rPr lang="en-ZA" b="0" dirty="0" smtClean="0"/>
              <a:t>”. </a:t>
            </a:r>
            <a:r>
              <a:rPr lang="en-ZA" b="0" dirty="0" smtClean="0"/>
              <a:t>What’s </a:t>
            </a:r>
            <a:r>
              <a:rPr lang="en-ZA" b="0" dirty="0" smtClean="0"/>
              <a:t>a “</a:t>
            </a:r>
            <a:r>
              <a:rPr lang="en-ZA" b="0" i="1" dirty="0" smtClean="0"/>
              <a:t>ten</a:t>
            </a:r>
            <a:r>
              <a:rPr lang="en-ZA" b="0" dirty="0" smtClean="0"/>
              <a:t>”? </a:t>
            </a:r>
            <a:r>
              <a:rPr lang="en-ZA" b="0" dirty="0" err="1" smtClean="0"/>
              <a:t>It‟s</a:t>
            </a:r>
            <a:r>
              <a:rPr lang="en-ZA" b="0" dirty="0" smtClean="0"/>
              <a:t> a </a:t>
            </a:r>
            <a:r>
              <a:rPr lang="en-ZA" b="0" i="1" dirty="0" smtClean="0"/>
              <a:t>“</a:t>
            </a:r>
            <a:r>
              <a:rPr lang="en-ZA" b="0" i="1" dirty="0" err="1" smtClean="0"/>
              <a:t>minyon</a:t>
            </a:r>
            <a:r>
              <a:rPr lang="en-ZA" b="0" dirty="0" smtClean="0"/>
              <a:t>” which represents the congregation. So here we see the rabbi, “</a:t>
            </a:r>
            <a:r>
              <a:rPr lang="en-ZA" b="0" i="1" dirty="0" smtClean="0"/>
              <a:t>Shamash” </a:t>
            </a:r>
            <a:r>
              <a:rPr lang="en-ZA" b="0" dirty="0" smtClean="0"/>
              <a:t>or under-shepherd. </a:t>
            </a:r>
          </a:p>
          <a:p>
            <a:pPr marL="176213" indent="-176213" algn="just">
              <a:lnSpc>
                <a:spcPts val="2300"/>
              </a:lnSpc>
              <a:buFont typeface="Arial" pitchFamily="34" charset="0"/>
              <a:buChar char="•"/>
            </a:pPr>
            <a:r>
              <a:rPr lang="en-ZA" b="0" dirty="0" smtClean="0"/>
              <a:t>Rulers of “</a:t>
            </a:r>
            <a:r>
              <a:rPr lang="en-ZA" b="0" i="1" dirty="0" smtClean="0"/>
              <a:t>fifties”</a:t>
            </a:r>
            <a:r>
              <a:rPr lang="en-ZA" b="0" dirty="0" smtClean="0"/>
              <a:t> which are in Hebrew, </a:t>
            </a:r>
            <a:r>
              <a:rPr lang="en-ZA" b="0" i="1" dirty="0" smtClean="0"/>
              <a:t>“</a:t>
            </a:r>
            <a:r>
              <a:rPr lang="en-ZA" b="0" i="1" dirty="0" err="1" smtClean="0"/>
              <a:t>Shoter‟im</a:t>
            </a:r>
            <a:r>
              <a:rPr lang="en-ZA" b="0" i="1" dirty="0" smtClean="0"/>
              <a:t>” or “overseers</a:t>
            </a:r>
            <a:r>
              <a:rPr lang="en-ZA" b="0" dirty="0" smtClean="0"/>
              <a:t>”. </a:t>
            </a:r>
          </a:p>
          <a:p>
            <a:pPr marL="176213" indent="-176213" algn="just">
              <a:lnSpc>
                <a:spcPts val="2300"/>
              </a:lnSpc>
              <a:buFont typeface="Arial" pitchFamily="34" charset="0"/>
              <a:buChar char="•"/>
            </a:pPr>
            <a:r>
              <a:rPr lang="en-ZA" b="0" dirty="0" smtClean="0"/>
              <a:t>Rulers of “</a:t>
            </a:r>
            <a:r>
              <a:rPr lang="en-ZA" b="0" i="1" dirty="0" smtClean="0"/>
              <a:t>hundreds</a:t>
            </a:r>
            <a:r>
              <a:rPr lang="en-ZA" b="0" dirty="0" smtClean="0"/>
              <a:t>” which are </a:t>
            </a:r>
            <a:r>
              <a:rPr lang="en-ZA" b="0" i="1" dirty="0" smtClean="0"/>
              <a:t>“</a:t>
            </a:r>
            <a:r>
              <a:rPr lang="en-ZA" b="0" i="1" dirty="0" err="1" smtClean="0"/>
              <a:t>Shaliachim</a:t>
            </a:r>
            <a:r>
              <a:rPr lang="en-ZA" b="0" i="1" dirty="0" smtClean="0"/>
              <a:t>” or “Emissaries”. </a:t>
            </a:r>
          </a:p>
          <a:p>
            <a:pPr marL="176213" indent="-176213" algn="just">
              <a:lnSpc>
                <a:spcPts val="2300"/>
              </a:lnSpc>
              <a:buFont typeface="Arial" pitchFamily="34" charset="0"/>
              <a:buChar char="•"/>
            </a:pPr>
            <a:r>
              <a:rPr lang="en-ZA" b="0" dirty="0" smtClean="0"/>
              <a:t>And finally, there are rulers of </a:t>
            </a:r>
            <a:r>
              <a:rPr lang="en-ZA" b="0" i="1" dirty="0" smtClean="0"/>
              <a:t>“thousands</a:t>
            </a:r>
            <a:r>
              <a:rPr lang="en-ZA" b="0" dirty="0" smtClean="0"/>
              <a:t>” which represent the larger “</a:t>
            </a:r>
            <a:r>
              <a:rPr lang="en-ZA" b="0" i="1" dirty="0" err="1" smtClean="0"/>
              <a:t>Beit</a:t>
            </a:r>
            <a:r>
              <a:rPr lang="en-ZA" b="0" i="1" dirty="0" smtClean="0"/>
              <a:t> Din” or “House of Judgment” also “Sanhedrin</a:t>
            </a:r>
            <a:r>
              <a:rPr lang="en-ZA" b="0" dirty="0" smtClean="0"/>
              <a:t>”. The Hebrew word “</a:t>
            </a:r>
            <a:r>
              <a:rPr lang="en-ZA" b="0" i="1" dirty="0" smtClean="0"/>
              <a:t>Sanhedrin” </a:t>
            </a:r>
            <a:r>
              <a:rPr lang="en-ZA" b="0" dirty="0" smtClean="0"/>
              <a:t>means “</a:t>
            </a:r>
            <a:r>
              <a:rPr lang="en-ZA" b="0" i="1" dirty="0" smtClean="0"/>
              <a:t>Court”</a:t>
            </a:r>
            <a:r>
              <a:rPr lang="en-ZA" b="0" dirty="0" smtClean="0"/>
              <a:t>, as it equates with the “</a:t>
            </a:r>
            <a:r>
              <a:rPr lang="en-ZA" b="0" i="1" dirty="0" smtClean="0"/>
              <a:t>Supreme Court”. </a:t>
            </a:r>
            <a:endParaRPr lang="en-ZA" b="0"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TIME TO REFLECT</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b="0" i="1" dirty="0" smtClean="0">
                <a:solidFill>
                  <a:srgbClr val="004821"/>
                </a:solidFill>
              </a:rPr>
              <a:t>In the third month after the children of </a:t>
            </a:r>
            <a:r>
              <a:rPr lang="en-ZA" sz="8800" b="0" i="1" dirty="0" err="1" smtClean="0">
                <a:solidFill>
                  <a:srgbClr val="004821"/>
                </a:solidFill>
              </a:rPr>
              <a:t>Yisra’ĕl</a:t>
            </a:r>
            <a:r>
              <a:rPr lang="en-ZA" sz="8800" b="0" i="1" dirty="0" smtClean="0">
                <a:solidFill>
                  <a:srgbClr val="004821"/>
                </a:solidFill>
              </a:rPr>
              <a:t> had come out of the land of </a:t>
            </a:r>
            <a:r>
              <a:rPr lang="en-ZA" sz="8800" b="0" i="1" dirty="0" err="1" smtClean="0">
                <a:solidFill>
                  <a:srgbClr val="004821"/>
                </a:solidFill>
              </a:rPr>
              <a:t>Mitsrayim</a:t>
            </a:r>
            <a:r>
              <a:rPr lang="en-ZA" sz="8800" b="0" i="1" dirty="0" smtClean="0">
                <a:solidFill>
                  <a:srgbClr val="004821"/>
                </a:solidFill>
              </a:rPr>
              <a:t>, on this day they came to the Wilderness of Sinai</a:t>
            </a:r>
            <a:r>
              <a:rPr lang="en-ZA" sz="8800" i="1" dirty="0" smtClean="0">
                <a:solidFill>
                  <a:srgbClr val="004821"/>
                </a:solidFill>
              </a:rPr>
              <a:t>. </a:t>
            </a:r>
            <a:r>
              <a:rPr lang="en-ZA" sz="8800" b="1" i="1" dirty="0" smtClean="0">
                <a:solidFill>
                  <a:srgbClr val="004821"/>
                </a:solidFill>
              </a:rPr>
              <a:t>(Exodus 19:1)</a:t>
            </a:r>
          </a:p>
          <a:p>
            <a:pPr algn="just">
              <a:lnSpc>
                <a:spcPts val="2200"/>
              </a:lnSpc>
            </a:pPr>
            <a:r>
              <a:rPr lang="en-ZA" sz="8800" b="0" dirty="0" smtClean="0"/>
              <a:t>In the third month after leaving Mitzrayim, to the day, they came into, or arrived at, the wilderness of Sinai. They left </a:t>
            </a:r>
            <a:r>
              <a:rPr lang="en-ZA" sz="8800" b="0" i="1" dirty="0" smtClean="0"/>
              <a:t>“</a:t>
            </a:r>
            <a:r>
              <a:rPr lang="en-ZA" sz="8800" b="0" i="1" dirty="0" err="1" smtClean="0"/>
              <a:t>Rephidim</a:t>
            </a:r>
            <a:r>
              <a:rPr lang="en-ZA" sz="8800" b="0" i="1" dirty="0" smtClean="0"/>
              <a:t>” (</a:t>
            </a:r>
            <a:r>
              <a:rPr lang="en-ZA" sz="8800" b="0" i="1" dirty="0" err="1" smtClean="0"/>
              <a:t>Reish</a:t>
            </a:r>
            <a:r>
              <a:rPr lang="en-ZA" sz="8800" b="0" i="1" dirty="0" smtClean="0"/>
              <a:t>-fey-</a:t>
            </a:r>
            <a:r>
              <a:rPr lang="en-ZA" sz="8800" b="0" i="1" dirty="0" err="1" smtClean="0"/>
              <a:t>yud</a:t>
            </a:r>
            <a:r>
              <a:rPr lang="en-ZA" sz="8800" b="0" i="1" dirty="0" smtClean="0"/>
              <a:t>-</a:t>
            </a:r>
            <a:r>
              <a:rPr lang="en-ZA" sz="8800" b="0" i="1" dirty="0" err="1" smtClean="0"/>
              <a:t>dalet</a:t>
            </a:r>
            <a:r>
              <a:rPr lang="en-ZA" sz="8800" b="0" i="1" dirty="0" smtClean="0"/>
              <a:t>-</a:t>
            </a:r>
            <a:r>
              <a:rPr lang="en-ZA" sz="8800" b="0" i="1" dirty="0" err="1" smtClean="0"/>
              <a:t>yud</a:t>
            </a:r>
            <a:r>
              <a:rPr lang="en-ZA" sz="8800" b="0" i="1" dirty="0" smtClean="0"/>
              <a:t>-</a:t>
            </a:r>
            <a:r>
              <a:rPr lang="en-ZA" sz="8800" b="0" i="1" dirty="0" err="1" smtClean="0"/>
              <a:t>mem</a:t>
            </a:r>
            <a:r>
              <a:rPr lang="en-ZA" sz="8800" b="0" i="1" dirty="0" smtClean="0"/>
              <a:t>), </a:t>
            </a:r>
            <a:r>
              <a:rPr lang="en-ZA" sz="8800" b="0" dirty="0" smtClean="0"/>
              <a:t>which means </a:t>
            </a:r>
            <a:r>
              <a:rPr lang="en-ZA" sz="8800" b="0" i="1" dirty="0" smtClean="0"/>
              <a:t>“rest” or “to support” or “prop up”. </a:t>
            </a:r>
            <a:r>
              <a:rPr lang="en-ZA" sz="8800" b="0" dirty="0" smtClean="0"/>
              <a:t>After the crossing of the Reed Sea and the death of the Egyptian army, </a:t>
            </a:r>
            <a:r>
              <a:rPr lang="en-ZA" sz="8800" b="0" dirty="0" err="1" smtClean="0"/>
              <a:t>HaShem</a:t>
            </a:r>
            <a:r>
              <a:rPr lang="en-ZA" sz="8800" b="0" dirty="0" smtClean="0"/>
              <a:t> brought them to a </a:t>
            </a:r>
            <a:r>
              <a:rPr lang="en-ZA" sz="8800" b="0" i="1" dirty="0" smtClean="0"/>
              <a:t>“place of rest” </a:t>
            </a:r>
            <a:r>
              <a:rPr lang="en-ZA" sz="8800" b="0" dirty="0" smtClean="0"/>
              <a:t>and gave them water. The numeric value of the letters in</a:t>
            </a:r>
            <a:r>
              <a:rPr lang="en-ZA" sz="8800" b="0" i="1" dirty="0" smtClean="0"/>
              <a:t> “</a:t>
            </a:r>
            <a:r>
              <a:rPr lang="en-ZA" sz="8800" b="0" i="1" dirty="0" err="1" smtClean="0"/>
              <a:t>Rephidim</a:t>
            </a:r>
            <a:r>
              <a:rPr lang="en-ZA" sz="8800" b="0" i="1" dirty="0" smtClean="0"/>
              <a:t>” </a:t>
            </a:r>
            <a:r>
              <a:rPr lang="en-ZA" sz="8800" b="0" dirty="0" smtClean="0"/>
              <a:t>is 344 which equals </a:t>
            </a:r>
            <a:r>
              <a:rPr lang="en-ZA" sz="8800" b="0" i="1" dirty="0" smtClean="0"/>
              <a:t>“</a:t>
            </a:r>
            <a:r>
              <a:rPr lang="en-ZA" sz="8800" b="0" i="1" dirty="0" err="1" smtClean="0"/>
              <a:t>la‟shoochah</a:t>
            </a:r>
            <a:r>
              <a:rPr lang="en-ZA" sz="8800" b="0" i="1" dirty="0" smtClean="0"/>
              <a:t>” or “to meditate”. </a:t>
            </a:r>
            <a:r>
              <a:rPr lang="en-ZA" sz="8800" b="0" dirty="0" smtClean="0"/>
              <a:t>Here they had time to meditate on what Elohim had provided, from deliverance out of bondage, to supporting or sustaining them with manna and water. Then, they enter the </a:t>
            </a:r>
            <a:r>
              <a:rPr lang="en-ZA" sz="8800" b="0" i="1" dirty="0" smtClean="0"/>
              <a:t>“Wilderness of Sinai”. “Wilderness” </a:t>
            </a:r>
            <a:r>
              <a:rPr lang="en-ZA" sz="8800" b="0" dirty="0" smtClean="0"/>
              <a:t>is that word </a:t>
            </a:r>
            <a:r>
              <a:rPr lang="en-ZA" sz="8800" b="0" i="1" dirty="0" smtClean="0"/>
              <a:t>“</a:t>
            </a:r>
            <a:r>
              <a:rPr lang="en-ZA" sz="8800" b="0" i="1" dirty="0" err="1" smtClean="0"/>
              <a:t>midbar</a:t>
            </a:r>
            <a:r>
              <a:rPr lang="en-ZA" sz="8800" b="0" i="1" dirty="0" smtClean="0"/>
              <a:t>” </a:t>
            </a:r>
            <a:r>
              <a:rPr lang="en-ZA" sz="8800" b="0" dirty="0" smtClean="0"/>
              <a:t>which is also </a:t>
            </a:r>
            <a:r>
              <a:rPr lang="en-ZA" sz="8800" b="0" i="1" dirty="0" smtClean="0"/>
              <a:t>“mouth”, “speech” or “words”. </a:t>
            </a:r>
            <a:r>
              <a:rPr lang="en-ZA" sz="8800" b="0" dirty="0" smtClean="0"/>
              <a:t>And</a:t>
            </a:r>
            <a:r>
              <a:rPr lang="en-ZA" sz="8800" b="0" i="1" dirty="0" smtClean="0"/>
              <a:t> “Sinai” </a:t>
            </a:r>
            <a:r>
              <a:rPr lang="en-ZA" sz="8800" b="0" dirty="0" smtClean="0"/>
              <a:t>literally means </a:t>
            </a:r>
            <a:r>
              <a:rPr lang="en-ZA" sz="8800" b="0" i="1" dirty="0" smtClean="0"/>
              <a:t>“thorny” or “rough”. </a:t>
            </a:r>
            <a:r>
              <a:rPr lang="en-ZA" sz="8800" b="0" dirty="0" smtClean="0"/>
              <a:t>Before they would break camp and move on, they would indeed hear </a:t>
            </a:r>
            <a:r>
              <a:rPr lang="en-ZA" sz="8800" b="0" i="1" dirty="0" smtClean="0"/>
              <a:t>“thorny words” </a:t>
            </a:r>
            <a:r>
              <a:rPr lang="en-ZA" sz="8800" b="0" dirty="0" smtClean="0"/>
              <a:t>from the mouth of their Creator and Deliverer. </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CAMPING AS ONE</a:t>
            </a:r>
            <a:endParaRPr lang="en-ZA" dirty="0"/>
          </a:p>
        </p:txBody>
      </p:sp>
      <p:sp>
        <p:nvSpPr>
          <p:cNvPr id="3" name="Content Placeholder 2"/>
          <p:cNvSpPr>
            <a:spLocks noGrp="1"/>
          </p:cNvSpPr>
          <p:nvPr>
            <p:ph idx="1"/>
          </p:nvPr>
        </p:nvSpPr>
        <p:spPr/>
        <p:txBody>
          <a:bodyPr>
            <a:normAutofit/>
          </a:bodyPr>
          <a:lstStyle/>
          <a:p>
            <a:pPr algn="ctr">
              <a:lnSpc>
                <a:spcPts val="2800"/>
              </a:lnSpc>
            </a:pPr>
            <a:r>
              <a:rPr lang="en-ZA" b="0" i="1" dirty="0" smtClean="0">
                <a:solidFill>
                  <a:srgbClr val="004821"/>
                </a:solidFill>
              </a:rPr>
              <a:t>For they set out from </a:t>
            </a:r>
            <a:r>
              <a:rPr lang="en-ZA" b="0" i="1" dirty="0" err="1" smtClean="0">
                <a:solidFill>
                  <a:srgbClr val="004821"/>
                </a:solidFill>
              </a:rPr>
              <a:t>Rephidim</a:t>
            </a:r>
            <a:r>
              <a:rPr lang="en-ZA" b="0" i="1" dirty="0" smtClean="0">
                <a:solidFill>
                  <a:srgbClr val="004821"/>
                </a:solidFill>
              </a:rPr>
              <a:t>, and had come to the Wilderness of Sinai, and camped in the wilderness. So </a:t>
            </a:r>
            <a:r>
              <a:rPr lang="en-ZA" b="0" i="1" dirty="0" err="1" smtClean="0">
                <a:solidFill>
                  <a:srgbClr val="004821"/>
                </a:solidFill>
              </a:rPr>
              <a:t>Yisra’el</a:t>
            </a:r>
            <a:r>
              <a:rPr lang="en-ZA" b="0" i="1" dirty="0" smtClean="0">
                <a:solidFill>
                  <a:srgbClr val="004821"/>
                </a:solidFill>
              </a:rPr>
              <a:t> camped there before the mountain.</a:t>
            </a:r>
            <a:r>
              <a:rPr lang="en-ZA" b="1" i="1" dirty="0" smtClean="0">
                <a:solidFill>
                  <a:srgbClr val="004821"/>
                </a:solidFill>
              </a:rPr>
              <a:t> (Exodus 19:2)</a:t>
            </a:r>
          </a:p>
          <a:p>
            <a:pPr algn="just">
              <a:lnSpc>
                <a:spcPts val="2800"/>
              </a:lnSpc>
            </a:pPr>
            <a:r>
              <a:rPr lang="en-ZA" b="0" dirty="0" smtClean="0"/>
              <a:t>Verse 2 says that they encamped before, or in the face of, the mountain. The Hebrew word here “</a:t>
            </a:r>
            <a:r>
              <a:rPr lang="en-ZA" b="0" i="1" dirty="0" err="1" smtClean="0"/>
              <a:t>va‟yichan</a:t>
            </a:r>
            <a:r>
              <a:rPr lang="en-ZA" b="0" i="1" dirty="0" smtClean="0"/>
              <a:t>” or “encamped”, </a:t>
            </a:r>
            <a:r>
              <a:rPr lang="en-ZA" b="0" dirty="0" smtClean="0"/>
              <a:t>is singular and grammatically implies that they were as one camp, of one heart, as in one person. </a:t>
            </a:r>
            <a:r>
              <a:rPr lang="en-ZA" b="0" dirty="0" smtClean="0"/>
              <a:t>That’ </a:t>
            </a:r>
            <a:r>
              <a:rPr lang="en-ZA" b="0" dirty="0" smtClean="0"/>
              <a:t>something to think about. </a:t>
            </a:r>
          </a:p>
          <a:p>
            <a:pPr>
              <a:lnSpc>
                <a:spcPts val="2800"/>
              </a:lnSpc>
            </a:pPr>
            <a:r>
              <a:rPr lang="en-ZA" b="0" i="1" dirty="0" smtClean="0">
                <a:solidFill>
                  <a:srgbClr val="C00000"/>
                </a:solidFill>
              </a:rPr>
              <a:t>Can you imagine </a:t>
            </a:r>
            <a:r>
              <a:rPr lang="en-ZA" b="0" i="1" dirty="0" smtClean="0">
                <a:solidFill>
                  <a:srgbClr val="C00000"/>
                </a:solidFill>
              </a:rPr>
              <a:t>Israel </a:t>
            </a:r>
            <a:r>
              <a:rPr lang="en-ZA" b="0" i="1" dirty="0" smtClean="0">
                <a:solidFill>
                  <a:srgbClr val="C00000"/>
                </a:solidFill>
              </a:rPr>
              <a:t>doing that today, encamping anywhere as one camp or one person? With all the bickering and in-fighting and arguing within just this movement, let alone with </a:t>
            </a:r>
            <a:r>
              <a:rPr lang="en-ZA" b="0" i="1" dirty="0" smtClean="0">
                <a:solidFill>
                  <a:srgbClr val="C00000"/>
                </a:solidFill>
              </a:rPr>
              <a:t>Christians </a:t>
            </a:r>
            <a:r>
              <a:rPr lang="en-ZA" b="0" i="1" dirty="0" smtClean="0">
                <a:solidFill>
                  <a:srgbClr val="C00000"/>
                </a:solidFill>
              </a:rPr>
              <a:t>and our brother </a:t>
            </a:r>
            <a:r>
              <a:rPr lang="en-ZA" b="0" i="1" dirty="0" smtClean="0">
                <a:solidFill>
                  <a:srgbClr val="C00000"/>
                </a:solidFill>
              </a:rPr>
              <a:t>Judah</a:t>
            </a:r>
            <a:r>
              <a:rPr lang="en-ZA" b="0" i="1" dirty="0" smtClean="0">
                <a:solidFill>
                  <a:srgbClr val="C00000"/>
                </a:solidFill>
              </a:rPr>
              <a:t>, </a:t>
            </a:r>
            <a:r>
              <a:rPr lang="en-ZA" b="0" i="1" dirty="0" smtClean="0">
                <a:solidFill>
                  <a:srgbClr val="C00000"/>
                </a:solidFill>
              </a:rPr>
              <a:t>it’s </a:t>
            </a:r>
            <a:r>
              <a:rPr lang="en-ZA" b="0" i="1" dirty="0" smtClean="0">
                <a:solidFill>
                  <a:srgbClr val="C00000"/>
                </a:solidFill>
              </a:rPr>
              <a:t>hard to imagine all </a:t>
            </a:r>
            <a:r>
              <a:rPr lang="en-ZA" b="0" i="1" dirty="0" smtClean="0">
                <a:solidFill>
                  <a:srgbClr val="C00000"/>
                </a:solidFill>
              </a:rPr>
              <a:t>Israel </a:t>
            </a:r>
            <a:r>
              <a:rPr lang="en-ZA" b="0" i="1" dirty="0" smtClean="0">
                <a:solidFill>
                  <a:srgbClr val="C00000"/>
                </a:solidFill>
              </a:rPr>
              <a:t>uniting together before Elohim. But, </a:t>
            </a:r>
            <a:r>
              <a:rPr lang="en-ZA" b="0" i="1" dirty="0" smtClean="0">
                <a:solidFill>
                  <a:srgbClr val="C00000"/>
                </a:solidFill>
              </a:rPr>
              <a:t>that’s </a:t>
            </a:r>
            <a:r>
              <a:rPr lang="en-ZA" b="0" i="1" dirty="0" smtClean="0">
                <a:solidFill>
                  <a:srgbClr val="C00000"/>
                </a:solidFill>
              </a:rPr>
              <a:t>the purpose of the “wilderness”; to unite the obedient and separate out the rebellious. </a:t>
            </a:r>
          </a:p>
          <a:p>
            <a:endParaRPr lang="en-ZA" i="1" dirty="0" smtClean="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 VULTURES WINGS</a:t>
            </a:r>
            <a:endParaRPr lang="en-ZA" dirty="0"/>
          </a:p>
        </p:txBody>
      </p:sp>
      <p:sp>
        <p:nvSpPr>
          <p:cNvPr id="3" name="Content Placeholder 2"/>
          <p:cNvSpPr>
            <a:spLocks noGrp="1"/>
          </p:cNvSpPr>
          <p:nvPr>
            <p:ph idx="1"/>
          </p:nvPr>
        </p:nvSpPr>
        <p:spPr>
          <a:xfrm>
            <a:off x="251520" y="1600200"/>
            <a:ext cx="8568952" cy="5257800"/>
          </a:xfrm>
        </p:spPr>
        <p:txBody>
          <a:bodyPr>
            <a:normAutofit/>
          </a:bodyPr>
          <a:lstStyle/>
          <a:p>
            <a:pPr algn="ctr">
              <a:lnSpc>
                <a:spcPts val="2100"/>
              </a:lnSpc>
            </a:pPr>
            <a:r>
              <a:rPr lang="en-ZA" b="0" i="1" dirty="0" smtClean="0">
                <a:solidFill>
                  <a:srgbClr val="004821"/>
                </a:solidFill>
              </a:rPr>
              <a:t>‘You have seen what I did to the </a:t>
            </a:r>
            <a:r>
              <a:rPr lang="en-ZA" b="0" i="1" dirty="0" err="1" smtClean="0">
                <a:solidFill>
                  <a:srgbClr val="004821"/>
                </a:solidFill>
              </a:rPr>
              <a:t>Mitsrites</a:t>
            </a:r>
            <a:r>
              <a:rPr lang="en-ZA" b="0" i="1" dirty="0" smtClean="0">
                <a:solidFill>
                  <a:srgbClr val="004821"/>
                </a:solidFill>
              </a:rPr>
              <a:t>, and how I bore you on eagles’ wings and brought you to Myself. </a:t>
            </a:r>
            <a:r>
              <a:rPr lang="en-ZA" b="1" i="1" dirty="0" smtClean="0">
                <a:solidFill>
                  <a:srgbClr val="004821"/>
                </a:solidFill>
              </a:rPr>
              <a:t>(Exodus 19:4)</a:t>
            </a:r>
          </a:p>
          <a:p>
            <a:pPr algn="just">
              <a:lnSpc>
                <a:spcPts val="2100"/>
              </a:lnSpc>
            </a:pPr>
            <a:r>
              <a:rPr lang="en-ZA" b="0" dirty="0" smtClean="0"/>
              <a:t>The eagle (</a:t>
            </a:r>
            <a:r>
              <a:rPr lang="en-ZA" b="0" dirty="0" err="1" smtClean="0"/>
              <a:t>nesher</a:t>
            </a:r>
            <a:r>
              <a:rPr lang="en-ZA" b="0" dirty="0" smtClean="0"/>
              <a:t> in Hebrew) is protective of its young.  While the mother eagle is training the young to fly, she sometimes flies under them with her wings spread out to catch them if they fall. Likewise, God brought out the Jewish People in such a way that He personally watched over their fledgling attempts at living in covenant and communion with Him.</a:t>
            </a:r>
          </a:p>
          <a:p>
            <a:pPr>
              <a:lnSpc>
                <a:spcPts val="2100"/>
              </a:lnSpc>
            </a:pPr>
            <a:r>
              <a:rPr lang="en-ZA" b="0" i="1" dirty="0" smtClean="0">
                <a:solidFill>
                  <a:srgbClr val="C00000"/>
                </a:solidFill>
              </a:rPr>
              <a:t>The word </a:t>
            </a:r>
            <a:r>
              <a:rPr lang="en-ZA" b="0" i="1" dirty="0" err="1" smtClean="0">
                <a:solidFill>
                  <a:srgbClr val="C00000"/>
                </a:solidFill>
              </a:rPr>
              <a:t>nesher</a:t>
            </a:r>
            <a:r>
              <a:rPr lang="en-ZA" b="0" i="1" dirty="0" smtClean="0">
                <a:solidFill>
                  <a:srgbClr val="C00000"/>
                </a:solidFill>
              </a:rPr>
              <a:t> (H5404), however, can also be translated as griffin vulture.  This vulture flies higher than the eagle, and is wonderfully graceful in the air. This vulture is monogamous and females lay only one egg per year.  Both members of the pair participate equally in caring for the egg, and change places every day or two. </a:t>
            </a:r>
          </a:p>
          <a:p>
            <a:pPr algn="just">
              <a:lnSpc>
                <a:spcPts val="2100"/>
              </a:lnSpc>
            </a:pPr>
            <a:r>
              <a:rPr lang="en-ZA" b="0" dirty="0" smtClean="0"/>
              <a:t>The phrase “</a:t>
            </a:r>
            <a:r>
              <a:rPr lang="en-ZA" b="0" i="1" dirty="0" smtClean="0"/>
              <a:t>on vultures’ wings</a:t>
            </a:r>
            <a:r>
              <a:rPr lang="en-ZA" b="0" dirty="0" smtClean="0"/>
              <a:t>” doesn’t sound poetic to speakers of English. But when one considers this alternative translation, we understand that God, through His miraculous redemption, raised the Jewish People as a nation to spiritual heights that were abundantly above anything in the world.</a:t>
            </a:r>
          </a:p>
          <a:p>
            <a:endParaRPr lang="en-ZA" b="0"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pic>
        <p:nvPicPr>
          <p:cNvPr id="1026" name="Picture 2" descr="http://sampimentel.files.wordpress.com/2010/09/griffon.jpg"/>
          <p:cNvPicPr>
            <a:picLocks noChangeAspect="1" noChangeArrowheads="1"/>
          </p:cNvPicPr>
          <p:nvPr/>
        </p:nvPicPr>
        <p:blipFill>
          <a:blip r:embed="rId2" cstate="print"/>
          <a:srcRect/>
          <a:stretch>
            <a:fillRect/>
          </a:stretch>
        </p:blipFill>
        <p:spPr bwMode="auto">
          <a:xfrm>
            <a:off x="863588" y="1459806"/>
            <a:ext cx="7344816" cy="48965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b="0" i="1" dirty="0" smtClean="0">
                <a:solidFill>
                  <a:srgbClr val="004821"/>
                </a:solidFill>
              </a:rPr>
              <a:t>And </a:t>
            </a:r>
            <a:r>
              <a:rPr lang="en-ZA" sz="8800" b="0" i="1" dirty="0" err="1" smtClean="0">
                <a:solidFill>
                  <a:srgbClr val="004821"/>
                </a:solidFill>
              </a:rPr>
              <a:t>Mosheh</a:t>
            </a:r>
            <a:r>
              <a:rPr lang="en-ZA" sz="8800" b="0" i="1" dirty="0" smtClean="0">
                <a:solidFill>
                  <a:srgbClr val="004821"/>
                </a:solidFill>
              </a:rPr>
              <a:t> went up to Elohim, and </a:t>
            </a:r>
            <a:r>
              <a:rPr lang="he-IL" sz="8800" b="0" i="1" dirty="0" smtClean="0">
                <a:solidFill>
                  <a:srgbClr val="004821"/>
                </a:solidFill>
              </a:rPr>
              <a:t>יהוה</a:t>
            </a:r>
            <a:r>
              <a:rPr lang="en-ZA" sz="8800" b="0" i="1" dirty="0" smtClean="0">
                <a:solidFill>
                  <a:srgbClr val="004821"/>
                </a:solidFill>
              </a:rPr>
              <a:t> called to him from the mountain, saying, “This is what you are to say to the house of </a:t>
            </a:r>
            <a:r>
              <a:rPr lang="en-ZA" sz="8800" b="0" i="1" dirty="0" err="1" smtClean="0">
                <a:solidFill>
                  <a:srgbClr val="004821"/>
                </a:solidFill>
              </a:rPr>
              <a:t>Yaʽaqob</a:t>
            </a:r>
            <a:r>
              <a:rPr lang="en-ZA" sz="8800" b="0" i="1" dirty="0" smtClean="0">
                <a:solidFill>
                  <a:srgbClr val="004821"/>
                </a:solidFill>
              </a:rPr>
              <a:t>̱, and declare to the children of </a:t>
            </a:r>
            <a:r>
              <a:rPr lang="en-ZA" sz="8800" b="0" i="1" dirty="0" err="1" smtClean="0">
                <a:solidFill>
                  <a:srgbClr val="004821"/>
                </a:solidFill>
              </a:rPr>
              <a:t>Yisra’ĕl</a:t>
            </a:r>
            <a:r>
              <a:rPr lang="en-ZA" sz="8800" b="0" i="1" dirty="0" smtClean="0">
                <a:solidFill>
                  <a:srgbClr val="004821"/>
                </a:solidFill>
              </a:rPr>
              <a:t>: ..if you diligently obey My voice, and shall guard My covenant, then you shall be My treasured possession above all the peoples – for all the earth is Mine – ‘and you shall be to Me a reign of priests and a set-apart nation.’ ..</a:t>
            </a:r>
            <a:r>
              <a:rPr lang="en-US" sz="8800" b="1" i="1" dirty="0" smtClean="0">
                <a:solidFill>
                  <a:srgbClr val="004821"/>
                </a:solidFill>
              </a:rPr>
              <a:t>(Exodus 19:3-6)</a:t>
            </a:r>
          </a:p>
          <a:p>
            <a:pPr algn="just">
              <a:lnSpc>
                <a:spcPts val="2100"/>
              </a:lnSpc>
            </a:pPr>
            <a:r>
              <a:rPr lang="he-IL" sz="8800" b="0" dirty="0" smtClean="0"/>
              <a:t>יהוה</a:t>
            </a:r>
            <a:r>
              <a:rPr lang="en-ZA" sz="8800" b="0" dirty="0" smtClean="0"/>
              <a:t> tells Moses, if Israel would obey His voice and accept His covenant offer, they would become:</a:t>
            </a:r>
          </a:p>
          <a:p>
            <a:pPr marL="457200" indent="-457200" algn="just">
              <a:lnSpc>
                <a:spcPts val="2100"/>
              </a:lnSpc>
              <a:buFont typeface="+mj-lt"/>
              <a:buAutoNum type="arabicPeriod"/>
            </a:pPr>
            <a:r>
              <a:rPr lang="en-ZA" sz="8800" b="0" i="1" dirty="0" smtClean="0"/>
              <a:t>"a peculiar treasure" (verse 5).</a:t>
            </a:r>
            <a:r>
              <a:rPr lang="en-ZA" sz="8800" b="0" dirty="0" smtClean="0"/>
              <a:t> Israel would be a precious possession, highly esteemed and jealously guarded by </a:t>
            </a:r>
            <a:r>
              <a:rPr lang="he-IL" sz="8800" b="0" dirty="0" smtClean="0"/>
              <a:t>יהוה</a:t>
            </a:r>
            <a:r>
              <a:rPr lang="en-ZA" sz="8800" b="0" dirty="0" smtClean="0"/>
              <a:t>. </a:t>
            </a:r>
          </a:p>
          <a:p>
            <a:pPr marL="457200" indent="-457200" algn="just">
              <a:lnSpc>
                <a:spcPts val="2100"/>
              </a:lnSpc>
              <a:buFont typeface="+mj-lt"/>
              <a:buAutoNum type="arabicPeriod"/>
            </a:pPr>
            <a:r>
              <a:rPr lang="en-ZA" sz="8800" b="0" dirty="0" smtClean="0"/>
              <a:t>They would become </a:t>
            </a:r>
            <a:r>
              <a:rPr lang="en-ZA" sz="8800" b="0" i="1" dirty="0" smtClean="0"/>
              <a:t>"a kingdom of priests" (verse 6).</a:t>
            </a:r>
            <a:r>
              <a:rPr lang="en-ZA" sz="8800" b="0" dirty="0" smtClean="0"/>
              <a:t> Further, they would have no earthly king over them, but Israel would be a theocracy (1 Sam. 12:12), and they would rule the heathen. </a:t>
            </a:r>
          </a:p>
          <a:p>
            <a:pPr marL="457200" indent="-457200" algn="just">
              <a:lnSpc>
                <a:spcPts val="2100"/>
              </a:lnSpc>
              <a:buFont typeface="+mj-lt"/>
              <a:buAutoNum type="arabicPeriod"/>
            </a:pPr>
            <a:r>
              <a:rPr lang="en-ZA" sz="8800" b="0" dirty="0" smtClean="0"/>
              <a:t>They would become </a:t>
            </a:r>
            <a:r>
              <a:rPr lang="en-ZA" sz="8800" b="0" i="1" dirty="0" smtClean="0"/>
              <a:t>"a holy nation" (verse 6).</a:t>
            </a:r>
            <a:r>
              <a:rPr lang="en-ZA" sz="8800" b="0" dirty="0" smtClean="0"/>
              <a:t> Israel would be a set-apart nation, unlike any other nation on earth. </a:t>
            </a:r>
            <a:endParaRPr lang="en-ZA" sz="8800" b="0"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SEPARATE FOR ME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came and called for the elders of the people, and set before them all these words which </a:t>
            </a:r>
            <a:r>
              <a:rPr lang="he-IL" b="0" i="1" dirty="0" smtClean="0">
                <a:solidFill>
                  <a:srgbClr val="004821"/>
                </a:solidFill>
              </a:rPr>
              <a:t>יהוה</a:t>
            </a:r>
            <a:r>
              <a:rPr lang="en-ZA" b="0" i="1" dirty="0" smtClean="0">
                <a:solidFill>
                  <a:srgbClr val="004821"/>
                </a:solidFill>
              </a:rPr>
              <a:t> commanded him. And all the people answered together and said, “All that </a:t>
            </a:r>
            <a:r>
              <a:rPr lang="he-IL" b="0" i="1" dirty="0" smtClean="0">
                <a:solidFill>
                  <a:srgbClr val="004821"/>
                </a:solidFill>
              </a:rPr>
              <a:t>יהוה</a:t>
            </a:r>
            <a:r>
              <a:rPr lang="en-ZA" b="0" i="1" dirty="0" smtClean="0">
                <a:solidFill>
                  <a:srgbClr val="004821"/>
                </a:solidFill>
              </a:rPr>
              <a:t> has spoken we shall do.” So </a:t>
            </a:r>
            <a:r>
              <a:rPr lang="en-ZA" b="0" i="1" dirty="0" err="1" smtClean="0">
                <a:solidFill>
                  <a:srgbClr val="004821"/>
                </a:solidFill>
              </a:rPr>
              <a:t>Mosheh</a:t>
            </a:r>
            <a:r>
              <a:rPr lang="en-ZA" b="0" i="1" dirty="0" smtClean="0">
                <a:solidFill>
                  <a:srgbClr val="004821"/>
                </a:solidFill>
              </a:rPr>
              <a:t> brought back the words of the people to </a:t>
            </a:r>
            <a:r>
              <a:rPr lang="he-IL" b="0" i="1" dirty="0" smtClean="0">
                <a:solidFill>
                  <a:srgbClr val="004821"/>
                </a:solidFill>
              </a:rPr>
              <a:t>יהוה</a:t>
            </a:r>
            <a:r>
              <a:rPr lang="en-US" b="0" i="1" dirty="0" smtClean="0">
                <a:solidFill>
                  <a:srgbClr val="004821"/>
                </a:solidFill>
              </a:rPr>
              <a:t>. 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“See, I am coming to you in the thick cloud, so that the people hear when I speak with you, and believe you forever.” And </a:t>
            </a:r>
            <a:r>
              <a:rPr lang="en-ZA" b="0" i="1" dirty="0" err="1" smtClean="0">
                <a:solidFill>
                  <a:srgbClr val="004821"/>
                </a:solidFill>
              </a:rPr>
              <a:t>Mosheh</a:t>
            </a:r>
            <a:r>
              <a:rPr lang="en-ZA" b="0" i="1" dirty="0" smtClean="0">
                <a:solidFill>
                  <a:srgbClr val="004821"/>
                </a:solidFill>
              </a:rPr>
              <a:t> reported the words of the people to </a:t>
            </a:r>
            <a:r>
              <a:rPr lang="he-IL" b="0" i="1" dirty="0" smtClean="0">
                <a:solidFill>
                  <a:srgbClr val="004821"/>
                </a:solidFill>
              </a:rPr>
              <a:t>יהוה</a:t>
            </a:r>
            <a:r>
              <a:rPr lang="en-US" b="0" i="1" dirty="0" smtClean="0">
                <a:solidFill>
                  <a:srgbClr val="004821"/>
                </a:solidFill>
              </a:rPr>
              <a:t>. 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“Go to the people and set them apart today and tomorrow. And they shall wash their garments, and shall be prepared by the third day. For on the third day </a:t>
            </a:r>
            <a:r>
              <a:rPr lang="he-IL" b="0" i="1" dirty="0" smtClean="0">
                <a:solidFill>
                  <a:srgbClr val="004821"/>
                </a:solidFill>
              </a:rPr>
              <a:t>יהוה</a:t>
            </a:r>
            <a:r>
              <a:rPr lang="en-ZA" b="0" i="1" dirty="0" smtClean="0">
                <a:solidFill>
                  <a:srgbClr val="004821"/>
                </a:solidFill>
              </a:rPr>
              <a:t> shall come down upon Mount Sinai before the eyes of all the people. “And you shall make a border for the people all around, saying, ‘Take heed to yourselves that you do not go up to the mountain or touch the border of it. Whoever touches the mountain shall certainly be put to death. ‘Not a hand is to touch it, but he shall certainly be stoned or shot with an arrow, whether man or beast, he shall not live.’ When the trumpet sounds long, let them come near the mountain.” </a:t>
            </a:r>
            <a:r>
              <a:rPr lang="en-US" b="1" i="1" dirty="0" smtClean="0">
                <a:solidFill>
                  <a:srgbClr val="004821"/>
                </a:solidFill>
              </a:rPr>
              <a:t>(Exodus 19:7-13)</a:t>
            </a:r>
            <a:endParaRPr lang="en-ZA" b="1" i="1" dirty="0" smtClean="0">
              <a:solidFill>
                <a:srgbClr val="004821"/>
              </a:solidFill>
            </a:endParaRPr>
          </a:p>
          <a:p>
            <a:pPr>
              <a:lnSpc>
                <a:spcPts val="2100"/>
              </a:lnSpc>
            </a:pP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GREAT SIGN</a:t>
            </a:r>
            <a:endParaRPr lang="en-ZA" dirty="0"/>
          </a:p>
        </p:txBody>
      </p:sp>
      <p:sp>
        <p:nvSpPr>
          <p:cNvPr id="3" name="Content Placeholder 2"/>
          <p:cNvSpPr>
            <a:spLocks noGrp="1"/>
          </p:cNvSpPr>
          <p:nvPr>
            <p:ph idx="1"/>
          </p:nvPr>
        </p:nvSpPr>
        <p:spPr/>
        <p:txBody>
          <a:bodyPr>
            <a:normAutofit/>
          </a:bodyPr>
          <a:lstStyle/>
          <a:p>
            <a:pPr algn="just"/>
            <a:r>
              <a:rPr lang="en-ZA" b="0" dirty="0" smtClean="0"/>
              <a:t>Moses delivered the message of </a:t>
            </a:r>
            <a:r>
              <a:rPr lang="en-ZA" b="0" dirty="0" err="1" smtClean="0"/>
              <a:t>Elohim's</a:t>
            </a:r>
            <a:r>
              <a:rPr lang="en-ZA" b="0" dirty="0" smtClean="0"/>
              <a:t> generous promise, with its enticing benefits and advantages, to the leaders WHICH THEY ACCEPTED WITHOUT NOTING THE REQUIREMENTS. </a:t>
            </a:r>
          </a:p>
          <a:p>
            <a:pPr algn="just"/>
            <a:r>
              <a:rPr lang="en-ZA" b="0" dirty="0" smtClean="0"/>
              <a:t>To confirm this Elohim was about to give the people a “</a:t>
            </a:r>
            <a:r>
              <a:rPr lang="en-ZA" b="0" i="1" dirty="0" smtClean="0"/>
              <a:t>great sign”</a:t>
            </a:r>
            <a:r>
              <a:rPr lang="en-ZA" b="0" dirty="0" smtClean="0"/>
              <a:t> on the third day by coming down in the thick cloud. This is a significant prophetic Scriptural phrase that occurs in relationship to the work of Messiah among his people. For two days (verse 10) the people were to wash and prepare themselves for the third day when </a:t>
            </a:r>
            <a:r>
              <a:rPr lang="he-IL" b="0" dirty="0" smtClean="0"/>
              <a:t>יהוה</a:t>
            </a:r>
            <a:r>
              <a:rPr lang="en-ZA" b="0" dirty="0" smtClean="0"/>
              <a:t> would appear to marry them in covenantal relationship. </a:t>
            </a:r>
          </a:p>
          <a:p>
            <a:pPr algn="just"/>
            <a:r>
              <a:rPr lang="en-ZA" b="0" dirty="0" smtClean="0"/>
              <a:t>This will also result in the people would knowing and believing Moshe from then on. He would not have to perform any more great signs as the only miracles that </a:t>
            </a:r>
            <a:r>
              <a:rPr lang="en-ZA" b="0" dirty="0" smtClean="0"/>
              <a:t>Moses </a:t>
            </a:r>
            <a:r>
              <a:rPr lang="en-ZA" b="0" dirty="0" smtClean="0"/>
              <a:t>and Aharon would perform in the wilderness for the next forty years would be only to fulfil the direct needs of the Children of Israel</a:t>
            </a:r>
            <a:r>
              <a:rPr lang="en-ZA" b="0" i="1" dirty="0" smtClean="0"/>
              <a:t>. </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SANCTIFY</a:t>
            </a:r>
            <a:endParaRPr lang="en-ZA" dirty="0"/>
          </a:p>
        </p:txBody>
      </p:sp>
      <p:sp>
        <p:nvSpPr>
          <p:cNvPr id="3" name="Content Placeholder 2"/>
          <p:cNvSpPr>
            <a:spLocks noGrp="1"/>
          </p:cNvSpPr>
          <p:nvPr>
            <p:ph idx="1"/>
          </p:nvPr>
        </p:nvSpPr>
        <p:spPr/>
        <p:txBody>
          <a:bodyPr>
            <a:normAutofit lnSpcReduction="10000"/>
          </a:bodyPr>
          <a:lstStyle/>
          <a:p>
            <a:r>
              <a:rPr lang="en-ZA" dirty="0" smtClean="0"/>
              <a:t>So </a:t>
            </a:r>
            <a:r>
              <a:rPr lang="he-IL" dirty="0" smtClean="0"/>
              <a:t>יהוה</a:t>
            </a:r>
            <a:r>
              <a:rPr lang="en-ZA" dirty="0" smtClean="0"/>
              <a:t> had Moses set-apart “</a:t>
            </a:r>
            <a:r>
              <a:rPr lang="en-ZA" i="1" dirty="0" smtClean="0"/>
              <a:t>sanctify”</a:t>
            </a:r>
            <a:r>
              <a:rPr lang="en-ZA" dirty="0" smtClean="0"/>
              <a:t> the people. Most dictionaries equate </a:t>
            </a:r>
            <a:r>
              <a:rPr lang="en-ZA" i="1" dirty="0" smtClean="0"/>
              <a:t>“sanctify” with “purify”, “make holy” or “make sinles</a:t>
            </a:r>
            <a:r>
              <a:rPr lang="en-ZA" dirty="0" smtClean="0"/>
              <a:t>s”. The Hebrew word here is </a:t>
            </a:r>
            <a:r>
              <a:rPr lang="en-ZA" i="1" dirty="0" smtClean="0"/>
              <a:t>“</a:t>
            </a:r>
            <a:r>
              <a:rPr lang="en-ZA" i="1" dirty="0" err="1" smtClean="0"/>
              <a:t>qadash</a:t>
            </a:r>
            <a:r>
              <a:rPr lang="en-ZA" i="1" dirty="0" smtClean="0"/>
              <a:t>” </a:t>
            </a:r>
            <a:r>
              <a:rPr lang="en-ZA" dirty="0" smtClean="0"/>
              <a:t>which means “</a:t>
            </a:r>
            <a:r>
              <a:rPr lang="en-ZA" i="1" dirty="0" smtClean="0"/>
              <a:t>to set-apart” or “make separate”. </a:t>
            </a:r>
            <a:r>
              <a:rPr lang="en-ZA" dirty="0" smtClean="0"/>
              <a:t>For two days the people were to set themselves apart and wash their clothes. Further, they were not to have marital relations during this “setting apart” of themselves. They were to make themselves </a:t>
            </a:r>
            <a:r>
              <a:rPr lang="en-ZA" i="1" dirty="0" smtClean="0"/>
              <a:t>“ritually clean” </a:t>
            </a:r>
            <a:r>
              <a:rPr lang="en-ZA" dirty="0" smtClean="0"/>
              <a:t>for their meeting with </a:t>
            </a:r>
            <a:r>
              <a:rPr lang="en-ZA" dirty="0" err="1" smtClean="0"/>
              <a:t>HaShem</a:t>
            </a:r>
            <a:r>
              <a:rPr lang="en-ZA" dirty="0" smtClean="0"/>
              <a:t> on the </a:t>
            </a:r>
            <a:r>
              <a:rPr lang="en-ZA" i="1" dirty="0" smtClean="0"/>
              <a:t>“third day</a:t>
            </a:r>
            <a:r>
              <a:rPr lang="en-ZA" dirty="0" smtClean="0"/>
              <a:t>”. This is part of what we, will have to do again in our wilderness experience. The prophet writes in </a:t>
            </a:r>
            <a:r>
              <a:rPr lang="en-ZA" b="1" i="1" dirty="0" err="1" smtClean="0">
                <a:solidFill>
                  <a:srgbClr val="004821"/>
                </a:solidFill>
              </a:rPr>
              <a:t>Hoshea</a:t>
            </a:r>
            <a:r>
              <a:rPr lang="en-ZA" b="1" i="1" dirty="0" smtClean="0">
                <a:solidFill>
                  <a:srgbClr val="004821"/>
                </a:solidFill>
              </a:rPr>
              <a:t> 6:1-3 </a:t>
            </a:r>
            <a:r>
              <a:rPr lang="en-ZA" dirty="0" smtClean="0"/>
              <a:t>about our awakening to who we are in these last days; </a:t>
            </a:r>
            <a:r>
              <a:rPr lang="en-ZA" i="1" dirty="0" smtClean="0">
                <a:solidFill>
                  <a:srgbClr val="004821"/>
                </a:solidFill>
              </a:rPr>
              <a:t>‘Come, and let us turn back to </a:t>
            </a:r>
            <a:r>
              <a:rPr lang="he-IL" i="1" dirty="0" smtClean="0">
                <a:solidFill>
                  <a:srgbClr val="004821"/>
                </a:solidFill>
              </a:rPr>
              <a:t>יהוה</a:t>
            </a:r>
            <a:r>
              <a:rPr lang="en-ZA" i="1" dirty="0" smtClean="0">
                <a:solidFill>
                  <a:srgbClr val="004821"/>
                </a:solidFill>
              </a:rPr>
              <a:t>. For He has torn but He does heal us, He has stricken but He binds us up. ‘After two days He shall revive us, on the third day He shall raise us up, so that we live before Him. ‘So let us know, let us pursue to know </a:t>
            </a:r>
            <a:r>
              <a:rPr lang="he-IL" i="1" dirty="0" smtClean="0">
                <a:solidFill>
                  <a:srgbClr val="004821"/>
                </a:solidFill>
              </a:rPr>
              <a:t>יהוה</a:t>
            </a:r>
            <a:r>
              <a:rPr lang="en-ZA" i="1" dirty="0" smtClean="0">
                <a:solidFill>
                  <a:srgbClr val="004821"/>
                </a:solidFill>
              </a:rPr>
              <a:t>. His going forth is as certain as the morning. And He comes to us like the rain, like the latter rain watering the earth.’ </a:t>
            </a:r>
            <a:r>
              <a:rPr lang="en-US" b="1" i="1" dirty="0" smtClean="0">
                <a:solidFill>
                  <a:srgbClr val="004821"/>
                </a:solidFill>
              </a:rPr>
              <a:t>(Hosea 6:1-3)</a:t>
            </a:r>
          </a:p>
          <a:p>
            <a:endParaRPr lang="en-US"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UNITY</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b="0" i="1" dirty="0" smtClean="0">
                <a:solidFill>
                  <a:srgbClr val="004821"/>
                </a:solidFill>
              </a:rPr>
              <a:t>And all the people answered together and said, “All that </a:t>
            </a:r>
            <a:r>
              <a:rPr lang="he-IL" sz="8800" b="0" i="1" dirty="0" smtClean="0">
                <a:solidFill>
                  <a:srgbClr val="004821"/>
                </a:solidFill>
              </a:rPr>
              <a:t>יהוה</a:t>
            </a:r>
            <a:r>
              <a:rPr lang="en-ZA" sz="8800" b="0" i="1" dirty="0" smtClean="0">
                <a:solidFill>
                  <a:srgbClr val="004821"/>
                </a:solidFill>
              </a:rPr>
              <a:t> has spoken we shall do.” So </a:t>
            </a:r>
            <a:r>
              <a:rPr lang="en-ZA" sz="8800" b="0" i="1" dirty="0" err="1" smtClean="0">
                <a:solidFill>
                  <a:srgbClr val="004821"/>
                </a:solidFill>
              </a:rPr>
              <a:t>Mosheh</a:t>
            </a:r>
            <a:r>
              <a:rPr lang="en-ZA" sz="8800" b="0" i="1" dirty="0" smtClean="0">
                <a:solidFill>
                  <a:srgbClr val="004821"/>
                </a:solidFill>
              </a:rPr>
              <a:t> brought back the words of the people to </a:t>
            </a:r>
            <a:r>
              <a:rPr lang="he-IL" sz="8800" b="0" i="1" dirty="0" smtClean="0">
                <a:solidFill>
                  <a:srgbClr val="004821"/>
                </a:solidFill>
              </a:rPr>
              <a:t>יהוה</a:t>
            </a:r>
            <a:r>
              <a:rPr lang="en-US" sz="8800" b="0" i="1" dirty="0" smtClean="0">
                <a:solidFill>
                  <a:srgbClr val="004821"/>
                </a:solidFill>
              </a:rPr>
              <a:t>. </a:t>
            </a:r>
            <a:r>
              <a:rPr lang="en-US" sz="8800" b="1" i="1" dirty="0" smtClean="0">
                <a:solidFill>
                  <a:srgbClr val="004821"/>
                </a:solidFill>
              </a:rPr>
              <a:t>(Exodus 19:8)</a:t>
            </a:r>
          </a:p>
          <a:p>
            <a:pPr algn="just">
              <a:lnSpc>
                <a:spcPts val="2100"/>
              </a:lnSpc>
            </a:pPr>
            <a:r>
              <a:rPr lang="en-ZA" sz="8800" b="0" dirty="0" smtClean="0"/>
              <a:t>The commandments became the Israelite’s mission statement. This was a unifying document that gave them a shared purpose. And it is a shared purpose that defines community. Couples, families, congregations, businesses, sports teams, all thrive when rallying around a shared purpose or a goal. </a:t>
            </a:r>
          </a:p>
          <a:p>
            <a:pPr algn="just">
              <a:lnSpc>
                <a:spcPts val="2100"/>
              </a:lnSpc>
            </a:pPr>
            <a:r>
              <a:rPr lang="en-ZA" sz="8800" b="0" dirty="0" smtClean="0"/>
              <a:t>At Mount Sinai, the people have agreed to do…</a:t>
            </a:r>
            <a:r>
              <a:rPr lang="en-ZA" sz="8800" b="0" dirty="0" err="1" smtClean="0"/>
              <a:t>shema</a:t>
            </a:r>
            <a:r>
              <a:rPr lang="en-ZA" sz="8800" b="0" dirty="0" smtClean="0"/>
              <a:t>, all that </a:t>
            </a:r>
            <a:r>
              <a:rPr lang="he-IL" sz="8800" b="0" dirty="0" smtClean="0"/>
              <a:t>יהוה</a:t>
            </a:r>
            <a:r>
              <a:rPr lang="en-ZA" sz="8800" b="0" dirty="0" smtClean="0"/>
              <a:t> has spoken. They are of one heart and they are eager to enter into this covenant with the One who has delivered them. </a:t>
            </a:r>
            <a:r>
              <a:rPr lang="en-ZA" sz="8800" b="0" dirty="0" err="1" smtClean="0"/>
              <a:t>Shemot</a:t>
            </a:r>
            <a:r>
              <a:rPr lang="en-ZA" sz="8800" b="0" dirty="0" smtClean="0"/>
              <a:t> 19:8 says that the people answered </a:t>
            </a:r>
            <a:r>
              <a:rPr lang="en-ZA" sz="8800" i="1" dirty="0" smtClean="0"/>
              <a:t>“together.”</a:t>
            </a:r>
            <a:r>
              <a:rPr lang="en-ZA" sz="8800" b="0" dirty="0" smtClean="0"/>
              <a:t> That Hebrew word is </a:t>
            </a:r>
            <a:r>
              <a:rPr lang="en-ZA" sz="8800" b="0" i="1" dirty="0" smtClean="0"/>
              <a:t>“</a:t>
            </a:r>
            <a:r>
              <a:rPr lang="en-ZA" sz="8800" b="0" i="1" dirty="0" err="1" smtClean="0"/>
              <a:t>yachdav</a:t>
            </a:r>
            <a:r>
              <a:rPr lang="en-ZA" sz="8800" b="0" i="1" dirty="0" smtClean="0"/>
              <a:t>” </a:t>
            </a:r>
            <a:r>
              <a:rPr lang="en-ZA" sz="8800" b="0" dirty="0" smtClean="0"/>
              <a:t> and its root is </a:t>
            </a:r>
            <a:r>
              <a:rPr lang="en-ZA" sz="8800" b="0" i="1" dirty="0" smtClean="0"/>
              <a:t>“</a:t>
            </a:r>
            <a:r>
              <a:rPr lang="en-ZA" sz="8800" b="0" i="1" dirty="0" err="1" smtClean="0"/>
              <a:t>yachad</a:t>
            </a:r>
            <a:r>
              <a:rPr lang="en-ZA" sz="8800" b="0" i="1" dirty="0" smtClean="0"/>
              <a:t>” </a:t>
            </a:r>
            <a:r>
              <a:rPr lang="en-ZA" sz="8800" b="0" dirty="0" smtClean="0"/>
              <a:t>which means </a:t>
            </a:r>
            <a:r>
              <a:rPr lang="en-ZA" sz="8800" b="0" i="1" dirty="0" smtClean="0"/>
              <a:t>“united.” </a:t>
            </a:r>
            <a:r>
              <a:rPr lang="en-ZA" sz="8800" b="0" dirty="0" smtClean="0"/>
              <a:t>These words are also related words to “</a:t>
            </a:r>
            <a:r>
              <a:rPr lang="en-ZA" sz="8800" b="0" i="1" dirty="0" err="1" smtClean="0"/>
              <a:t>echad</a:t>
            </a:r>
            <a:r>
              <a:rPr lang="en-ZA" sz="8800" b="0" i="1" dirty="0" smtClean="0"/>
              <a:t>”</a:t>
            </a:r>
            <a:r>
              <a:rPr lang="en-ZA" sz="8800" b="0" dirty="0" smtClean="0"/>
              <a:t>  which means </a:t>
            </a:r>
            <a:r>
              <a:rPr lang="en-ZA" sz="8800" b="0" i="1" dirty="0" smtClean="0"/>
              <a:t>“one.”</a:t>
            </a:r>
          </a:p>
          <a:p>
            <a:pPr algn="just">
              <a:lnSpc>
                <a:spcPts val="2100"/>
              </a:lnSpc>
            </a:pPr>
            <a:r>
              <a:rPr lang="en-ZA" sz="8800" b="0" dirty="0" smtClean="0"/>
              <a:t>Unity is the perfect will of the Father, and we need to work towards this vision: </a:t>
            </a:r>
            <a:r>
              <a:rPr lang="en-ZA" sz="8800" b="0" i="1" dirty="0" smtClean="0">
                <a:solidFill>
                  <a:srgbClr val="004821"/>
                </a:solidFill>
              </a:rPr>
              <a:t>Where there is no vision, the people are let loose, But blessed is he who guards the Torah</a:t>
            </a:r>
            <a:r>
              <a:rPr lang="en-ZA" sz="8800" b="1" i="1" dirty="0" smtClean="0">
                <a:solidFill>
                  <a:srgbClr val="004821"/>
                </a:solidFill>
              </a:rPr>
              <a:t>. (Proverbs 29:18)</a:t>
            </a:r>
          </a:p>
          <a:p>
            <a:endParaRPr lang="en-ZA" sz="8800" dirty="0" smtClean="0"/>
          </a:p>
          <a:p>
            <a:pPr algn="just"/>
            <a:endParaRPr lang="en-US" b="0" i="1"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MESSIANIC COMMUNITY</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100"/>
              </a:lnSpc>
            </a:pPr>
            <a:r>
              <a:rPr lang="en-ZA" sz="8800" b="0" dirty="0" smtClean="0"/>
              <a:t>The first century believers were very community oriented as they shared life together: </a:t>
            </a:r>
          </a:p>
          <a:p>
            <a:pPr algn="ctr">
              <a:lnSpc>
                <a:spcPts val="2100"/>
              </a:lnSpc>
            </a:pPr>
            <a:r>
              <a:rPr lang="en-ZA" sz="8800" b="0" i="1" dirty="0" smtClean="0">
                <a:solidFill>
                  <a:srgbClr val="004821"/>
                </a:solidFill>
              </a:rPr>
              <a:t>And they were continuing steadfastly in the teaching of the emissaries, and in the fellowship, and in the breaking of bread, and in the prayers. And fear came upon every being, and many wonders and signs were being done through the emissaries. And all those who believed were together, and had all in common, and sold their possessions and property, and divided them among all, as anyone might have need. And day by day, continuing with one mind in the Set-apart Place, and breaking bread from house to house, they ate their food with gladness and simplicity of heart, praising Elohim and having favour with all the people. And the Master added to the assembly those who were being saved, day by day. </a:t>
            </a:r>
            <a:r>
              <a:rPr lang="en-ZA" sz="8800" b="1" i="1" dirty="0" smtClean="0">
                <a:solidFill>
                  <a:srgbClr val="004821"/>
                </a:solidFill>
              </a:rPr>
              <a:t>(Acts 2:42-47)</a:t>
            </a:r>
          </a:p>
          <a:p>
            <a:pPr algn="just">
              <a:lnSpc>
                <a:spcPts val="2100"/>
              </a:lnSpc>
            </a:pPr>
            <a:r>
              <a:rPr lang="en-ZA" sz="8800" b="0" dirty="0" smtClean="0"/>
              <a:t>It is pointed out that the people were of one heart and mind:</a:t>
            </a:r>
          </a:p>
          <a:p>
            <a:pPr algn="ctr">
              <a:lnSpc>
                <a:spcPts val="2100"/>
              </a:lnSpc>
            </a:pPr>
            <a:r>
              <a:rPr lang="en-ZA" sz="8800" dirty="0" smtClean="0"/>
              <a:t> </a:t>
            </a:r>
            <a:r>
              <a:rPr lang="en-ZA" sz="8800" b="0" i="1" dirty="0" smtClean="0">
                <a:solidFill>
                  <a:srgbClr val="004821"/>
                </a:solidFill>
              </a:rPr>
              <a:t>And the group of those who believed were of one heart and one being. And no one claimed that any of his possessions was his own, but they had all in common. </a:t>
            </a:r>
            <a:r>
              <a:rPr lang="en-ZA" sz="8800" b="1" i="1" dirty="0" smtClean="0">
                <a:solidFill>
                  <a:srgbClr val="004821"/>
                </a:solidFill>
              </a:rPr>
              <a:t>(Acts 4:32)</a:t>
            </a:r>
          </a:p>
          <a:p>
            <a:endParaRPr lang="en-ZA" sz="8800" dirty="0" smtClean="0"/>
          </a:p>
          <a:p>
            <a:endParaRPr lang="en-ZA" sz="8800" i="1" dirty="0" smtClean="0">
              <a:solidFill>
                <a:srgbClr val="004821"/>
              </a:solidFill>
            </a:endParaRPr>
          </a:p>
          <a:p>
            <a:endParaRPr lang="en-ZA" sz="8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COMMUNITY</a:t>
            </a:r>
            <a:endParaRPr lang="en-ZA" dirty="0"/>
          </a:p>
        </p:txBody>
      </p:sp>
      <p:sp>
        <p:nvSpPr>
          <p:cNvPr id="3" name="Content Placeholder 2"/>
          <p:cNvSpPr>
            <a:spLocks noGrp="1"/>
          </p:cNvSpPr>
          <p:nvPr>
            <p:ph idx="1"/>
          </p:nvPr>
        </p:nvSpPr>
        <p:spPr>
          <a:xfrm>
            <a:off x="457200" y="1600200"/>
            <a:ext cx="8363272" cy="5257800"/>
          </a:xfrm>
        </p:spPr>
        <p:txBody>
          <a:bodyPr>
            <a:noAutofit/>
          </a:bodyPr>
          <a:lstStyle/>
          <a:p>
            <a:pPr algn="just">
              <a:lnSpc>
                <a:spcPts val="2400"/>
              </a:lnSpc>
            </a:pPr>
            <a:r>
              <a:rPr lang="en-ZA" b="0" dirty="0" smtClean="0"/>
              <a:t>People congregated in homes as evidenced by </a:t>
            </a:r>
            <a:r>
              <a:rPr lang="en-ZA" b="0" dirty="0" err="1" smtClean="0"/>
              <a:t>Rav</a:t>
            </a:r>
            <a:r>
              <a:rPr lang="en-ZA" b="0" dirty="0" smtClean="0"/>
              <a:t> Paul in his personal greetings at the end of Romans:</a:t>
            </a:r>
          </a:p>
          <a:p>
            <a:pPr algn="ctr">
              <a:lnSpc>
                <a:spcPts val="2400"/>
              </a:lnSpc>
            </a:pPr>
            <a:r>
              <a:rPr lang="en-ZA" b="0" i="1" dirty="0" smtClean="0">
                <a:solidFill>
                  <a:srgbClr val="004821"/>
                </a:solidFill>
              </a:rPr>
              <a:t>Greet Priscilla and </a:t>
            </a:r>
            <a:r>
              <a:rPr lang="en-ZA" b="0" i="1" dirty="0" err="1" smtClean="0">
                <a:solidFill>
                  <a:srgbClr val="004821"/>
                </a:solidFill>
              </a:rPr>
              <a:t>Aqulas</a:t>
            </a:r>
            <a:r>
              <a:rPr lang="en-ZA" b="0" i="1" dirty="0" smtClean="0">
                <a:solidFill>
                  <a:srgbClr val="004821"/>
                </a:solidFill>
              </a:rPr>
              <a:t>, my fellow workers in Messiah </a:t>
            </a:r>
            <a:r>
              <a:rPr lang="he-IL" b="0" i="1" dirty="0" smtClean="0">
                <a:solidFill>
                  <a:srgbClr val="004821"/>
                </a:solidFill>
              </a:rPr>
              <a:t>יהושע</a:t>
            </a:r>
            <a:r>
              <a:rPr lang="en-ZA" b="0" i="1" dirty="0" smtClean="0">
                <a:solidFill>
                  <a:srgbClr val="004821"/>
                </a:solidFill>
              </a:rPr>
              <a:t>, who risked their own necks for my life, to whom not only I give thanks, but also all the assemblies of the gentiles </a:t>
            </a:r>
            <a:r>
              <a:rPr lang="en-US" b="1" i="1" dirty="0" smtClean="0">
                <a:solidFill>
                  <a:srgbClr val="004821"/>
                </a:solidFill>
              </a:rPr>
              <a:t>(Romans 16:3-4)</a:t>
            </a:r>
          </a:p>
          <a:p>
            <a:pPr>
              <a:lnSpc>
                <a:spcPts val="2400"/>
              </a:lnSpc>
            </a:pPr>
            <a:r>
              <a:rPr lang="en-ZA" b="0" dirty="0" smtClean="0"/>
              <a:t>The Gospel of Messiah </a:t>
            </a:r>
            <a:r>
              <a:rPr lang="he-IL" dirty="0"/>
              <a:t>יהושע</a:t>
            </a:r>
            <a:r>
              <a:rPr lang="en-ZA" b="0" dirty="0" smtClean="0"/>
              <a:t> </a:t>
            </a:r>
            <a:r>
              <a:rPr lang="en-ZA" b="0" dirty="0" smtClean="0"/>
              <a:t>thrived under these conditions of community. The people had a common vision of spreading the good news of the resurrection and of being obedient to the Torah. This is </a:t>
            </a:r>
            <a:r>
              <a:rPr lang="en-ZA" b="0" i="1" dirty="0" smtClean="0"/>
              <a:t>“the conduct worthy of the Gospel of Messiah”:</a:t>
            </a:r>
          </a:p>
          <a:p>
            <a:pPr algn="ctr">
              <a:lnSpc>
                <a:spcPts val="2400"/>
              </a:lnSpc>
            </a:pPr>
            <a:r>
              <a:rPr lang="en-ZA" b="0" i="1" dirty="0" smtClean="0">
                <a:solidFill>
                  <a:srgbClr val="004821"/>
                </a:solidFill>
              </a:rPr>
              <a:t>Only, behave yourselves worthily of the Good News of Messiah, in order that whether I come and see you or am absent, I hear about you, that you stand fast in one spirit, with one being, striving together for the belief of the Good News, without being frightened in any way by those who oppose, which to them truly is a proof of destruction, but to you of deliverance, and that from Elohim</a:t>
            </a:r>
            <a:r>
              <a:rPr lang="en-ZA" b="1" i="1" dirty="0" smtClean="0">
                <a:solidFill>
                  <a:srgbClr val="004821"/>
                </a:solidFill>
              </a:rPr>
              <a:t>. (Philippians 1:27-28)</a:t>
            </a:r>
          </a:p>
          <a:p>
            <a:pPr algn="just">
              <a:lnSpc>
                <a:spcPts val="2400"/>
              </a:lnSpc>
            </a:pPr>
            <a:r>
              <a:rPr lang="en-ZA" b="0" dirty="0" smtClean="0"/>
              <a:t>Our vision should be no different today not forgetting our </a:t>
            </a:r>
            <a:r>
              <a:rPr lang="en-ZA" b="0" i="1" dirty="0" smtClean="0"/>
              <a:t>“first love”:</a:t>
            </a:r>
          </a:p>
          <a:p>
            <a:pPr>
              <a:lnSpc>
                <a:spcPts val="24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0"/>
            <a:ext cx="7772400" cy="1470025"/>
          </a:xfrm>
        </p:spPr>
        <p:txBody>
          <a:bodyPr/>
          <a:lstStyle/>
          <a:p>
            <a:r>
              <a:rPr lang="en-ZA" dirty="0" err="1" smtClean="0"/>
              <a:t>YITHRO“Jethro</a:t>
            </a:r>
            <a:r>
              <a:rPr lang="en-US" dirty="0" smtClean="0"/>
              <a:t>”</a:t>
            </a:r>
            <a:endParaRPr lang="en-ZA" dirty="0"/>
          </a:p>
        </p:txBody>
      </p:sp>
      <p:sp>
        <p:nvSpPr>
          <p:cNvPr id="5" name="Subtitle 4"/>
          <p:cNvSpPr>
            <a:spLocks noGrp="1"/>
          </p:cNvSpPr>
          <p:nvPr>
            <p:ph type="subTitle" idx="1"/>
          </p:nvPr>
        </p:nvSpPr>
        <p:spPr>
          <a:xfrm>
            <a:off x="539552" y="5373216"/>
            <a:ext cx="8064896" cy="1484784"/>
          </a:xfrm>
        </p:spPr>
        <p:txBody>
          <a:bodyPr>
            <a:noAutofit/>
          </a:bodyPr>
          <a:lstStyle/>
          <a:p>
            <a:pPr>
              <a:lnSpc>
                <a:spcPts val="2400"/>
              </a:lnSpc>
            </a:pPr>
            <a:r>
              <a:rPr lang="en-ZA" sz="2800" dirty="0" smtClean="0"/>
              <a:t>TORAH: Exodus 18:1-20:23</a:t>
            </a:r>
          </a:p>
          <a:p>
            <a:pPr>
              <a:lnSpc>
                <a:spcPts val="2400"/>
              </a:lnSpc>
            </a:pPr>
            <a:r>
              <a:rPr lang="en-ZA" sz="2800" dirty="0" smtClean="0"/>
              <a:t>HAFTARAH: Isaiah 6:1-7:6</a:t>
            </a:r>
          </a:p>
          <a:p>
            <a:pPr>
              <a:lnSpc>
                <a:spcPts val="2400"/>
              </a:lnSpc>
            </a:pPr>
            <a:r>
              <a:rPr lang="en-ZA" sz="2800" dirty="0" smtClean="0"/>
              <a:t> B’RIT CHADASHAH: Matthew 5:8-20</a:t>
            </a:r>
          </a:p>
          <a:p>
            <a:pPr>
              <a:lnSpc>
                <a:spcPts val="2400"/>
              </a:lnSpc>
            </a:pPr>
            <a:r>
              <a:rPr lang="en-ZA" sz="1800" i="1" dirty="0" smtClean="0">
                <a:solidFill>
                  <a:schemeClr val="accent2"/>
                </a:solidFill>
              </a:rPr>
              <a:t>All references: The Scripture 1998+ unless otherwise noted</a:t>
            </a:r>
            <a:endParaRPr lang="en-ZA" sz="1800" dirty="0" smtClean="0">
              <a:solidFill>
                <a:schemeClr val="accent2"/>
              </a:solidFill>
            </a:endParaRPr>
          </a:p>
          <a:p>
            <a:endParaRPr lang="en-ZA" sz="2800" dirty="0" smtClean="0"/>
          </a:p>
          <a:p>
            <a:endParaRPr lang="en-ZA" dirty="0" smtClean="0"/>
          </a:p>
          <a:p>
            <a:endParaRPr lang="en-ZA" dirty="0" smtClean="0"/>
          </a:p>
          <a:p>
            <a:r>
              <a:rPr lang="en-ZA" dirty="0" smtClean="0"/>
              <a:t/>
            </a:r>
            <a:br>
              <a:rPr lang="en-ZA" dirty="0" smtClean="0"/>
            </a:br>
            <a:endParaRPr lang="en-ZA" dirty="0" smtClean="0"/>
          </a:p>
          <a:p>
            <a:endParaRPr lang="en-ZA" dirty="0"/>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pic>
        <p:nvPicPr>
          <p:cNvPr id="6" name="Picture 5" descr="10-commandments.jpg"/>
          <p:cNvPicPr>
            <a:picLocks noChangeAspect="1"/>
          </p:cNvPicPr>
          <p:nvPr/>
        </p:nvPicPr>
        <p:blipFill>
          <a:blip r:embed="rId2" cstate="print"/>
          <a:srcRect l="9138" t="7278" r="7608" b="6840"/>
          <a:stretch>
            <a:fillRect/>
          </a:stretch>
        </p:blipFill>
        <p:spPr>
          <a:xfrm>
            <a:off x="1691680" y="1124744"/>
            <a:ext cx="5904656" cy="4248472"/>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THIRD DAY</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b="0" i="1" dirty="0" smtClean="0">
                <a:solidFill>
                  <a:srgbClr val="004821"/>
                </a:solidFill>
              </a:rPr>
              <a:t>And it came to be, on the third day in the morning, that there were thunders and </a:t>
            </a:r>
            <a:r>
              <a:rPr lang="en-ZA" sz="2400" b="0" i="1" dirty="0" err="1" smtClean="0">
                <a:solidFill>
                  <a:srgbClr val="004821"/>
                </a:solidFill>
              </a:rPr>
              <a:t>lightnings</a:t>
            </a:r>
            <a:r>
              <a:rPr lang="en-ZA" sz="2400" b="0" i="1" dirty="0" smtClean="0">
                <a:solidFill>
                  <a:srgbClr val="004821"/>
                </a:solidFill>
              </a:rPr>
              <a:t>, and a thick cloud on the mountain. And the sound of the ram’s horn was very loud, and all the people who were in the camp trembled. And </a:t>
            </a:r>
            <a:r>
              <a:rPr lang="en-ZA" sz="2400" b="0" i="1" dirty="0" err="1" smtClean="0">
                <a:solidFill>
                  <a:srgbClr val="004821"/>
                </a:solidFill>
              </a:rPr>
              <a:t>Mosheh</a:t>
            </a:r>
            <a:r>
              <a:rPr lang="en-ZA" sz="2400" b="0" i="1" dirty="0" smtClean="0">
                <a:solidFill>
                  <a:srgbClr val="004821"/>
                </a:solidFill>
              </a:rPr>
              <a:t> brought the people out of the camp to meet with Elohim, and they stood at the foot of the mountain. And Mount Sinai was in smoke, all of it, because </a:t>
            </a:r>
            <a:r>
              <a:rPr lang="he-IL" sz="2400" b="0" i="1" dirty="0" smtClean="0">
                <a:solidFill>
                  <a:srgbClr val="004821"/>
                </a:solidFill>
              </a:rPr>
              <a:t>יהוה</a:t>
            </a:r>
            <a:r>
              <a:rPr lang="en-ZA" sz="2400" b="0" i="1" dirty="0" smtClean="0">
                <a:solidFill>
                  <a:srgbClr val="004821"/>
                </a:solidFill>
              </a:rPr>
              <a:t> descended upon it in fire. And its smoke went up like the smoke of a furnace, and all the mountain trembled exceedingly. And when the blast of the ram’s horn sounded long and became louder and louder, </a:t>
            </a:r>
            <a:r>
              <a:rPr lang="en-ZA" sz="2400" b="0" i="1" dirty="0" err="1" smtClean="0">
                <a:solidFill>
                  <a:srgbClr val="004821"/>
                </a:solidFill>
              </a:rPr>
              <a:t>Mosheh</a:t>
            </a:r>
            <a:r>
              <a:rPr lang="en-ZA" sz="2400" b="0" i="1" dirty="0" smtClean="0">
                <a:solidFill>
                  <a:srgbClr val="004821"/>
                </a:solidFill>
              </a:rPr>
              <a:t> spoke, and Elohim answered him by voice. And </a:t>
            </a:r>
            <a:r>
              <a:rPr lang="he-IL" sz="2400" b="0" i="1" dirty="0" smtClean="0">
                <a:solidFill>
                  <a:srgbClr val="004821"/>
                </a:solidFill>
              </a:rPr>
              <a:t>יהוה</a:t>
            </a:r>
            <a:r>
              <a:rPr lang="en-ZA" sz="2400" b="0" i="1" dirty="0" smtClean="0">
                <a:solidFill>
                  <a:srgbClr val="004821"/>
                </a:solidFill>
              </a:rPr>
              <a:t> came down upon Mount Sinai, on the top of the mountain. And </a:t>
            </a:r>
            <a:r>
              <a:rPr lang="he-IL" sz="2400" b="0" i="1" dirty="0" smtClean="0">
                <a:solidFill>
                  <a:srgbClr val="004821"/>
                </a:solidFill>
              </a:rPr>
              <a:t>יהוה</a:t>
            </a:r>
            <a:r>
              <a:rPr lang="en-ZA" sz="2400" b="0" i="1" dirty="0" smtClean="0">
                <a:solidFill>
                  <a:srgbClr val="004821"/>
                </a:solidFill>
              </a:rPr>
              <a:t> called </a:t>
            </a:r>
            <a:r>
              <a:rPr lang="en-ZA" sz="2400" b="0" i="1" dirty="0" err="1" smtClean="0">
                <a:solidFill>
                  <a:srgbClr val="004821"/>
                </a:solidFill>
              </a:rPr>
              <a:t>Mosheh</a:t>
            </a:r>
            <a:r>
              <a:rPr lang="en-ZA" sz="2400" b="0" i="1" dirty="0" smtClean="0">
                <a:solidFill>
                  <a:srgbClr val="004821"/>
                </a:solidFill>
              </a:rPr>
              <a:t> to the top of the mountain, and </a:t>
            </a:r>
            <a:r>
              <a:rPr lang="en-ZA" sz="2400" b="0" i="1" dirty="0" err="1" smtClean="0">
                <a:solidFill>
                  <a:srgbClr val="004821"/>
                </a:solidFill>
              </a:rPr>
              <a:t>Mosheh</a:t>
            </a:r>
            <a:r>
              <a:rPr lang="en-ZA" sz="2400" b="0" i="1" dirty="0" smtClean="0">
                <a:solidFill>
                  <a:srgbClr val="004821"/>
                </a:solidFill>
              </a:rPr>
              <a:t> went up. And </a:t>
            </a:r>
            <a:r>
              <a:rPr lang="he-IL" sz="2400" b="0" i="1" dirty="0" smtClean="0">
                <a:solidFill>
                  <a:srgbClr val="004821"/>
                </a:solidFill>
              </a:rPr>
              <a:t>יהוה</a:t>
            </a:r>
            <a:r>
              <a:rPr lang="en-ZA" sz="2400" b="0" i="1" dirty="0" smtClean="0">
                <a:solidFill>
                  <a:srgbClr val="004821"/>
                </a:solidFill>
              </a:rPr>
              <a:t> said to </a:t>
            </a:r>
            <a:r>
              <a:rPr lang="en-ZA" sz="2400" b="0" i="1" dirty="0" err="1" smtClean="0">
                <a:solidFill>
                  <a:srgbClr val="004821"/>
                </a:solidFill>
              </a:rPr>
              <a:t>Mosheh</a:t>
            </a:r>
            <a:r>
              <a:rPr lang="en-ZA" sz="2400" b="0" i="1" dirty="0" smtClean="0">
                <a:solidFill>
                  <a:srgbClr val="004821"/>
                </a:solidFill>
              </a:rPr>
              <a:t>, “Go down, and warn the people, lest they break through unto </a:t>
            </a:r>
            <a:r>
              <a:rPr lang="he-IL" sz="2400" b="0" i="1" dirty="0" smtClean="0">
                <a:solidFill>
                  <a:srgbClr val="004821"/>
                </a:solidFill>
              </a:rPr>
              <a:t>יהוה</a:t>
            </a:r>
            <a:r>
              <a:rPr lang="en-ZA" sz="2400" b="0" i="1" dirty="0" smtClean="0">
                <a:solidFill>
                  <a:srgbClr val="004821"/>
                </a:solidFill>
              </a:rPr>
              <a:t> to see, and many of them fall. “And let the priests who come near </a:t>
            </a:r>
            <a:r>
              <a:rPr lang="he-IL" sz="2400" b="0" i="1" dirty="0" smtClean="0">
                <a:solidFill>
                  <a:srgbClr val="004821"/>
                </a:solidFill>
              </a:rPr>
              <a:t>יהוה</a:t>
            </a:r>
            <a:r>
              <a:rPr lang="en-ZA" sz="2400" b="0" i="1" dirty="0" smtClean="0">
                <a:solidFill>
                  <a:srgbClr val="004821"/>
                </a:solidFill>
              </a:rPr>
              <a:t> set themselves apart too, lest </a:t>
            </a:r>
            <a:r>
              <a:rPr lang="he-IL" sz="2400" b="0" i="1" dirty="0" smtClean="0">
                <a:solidFill>
                  <a:srgbClr val="004821"/>
                </a:solidFill>
              </a:rPr>
              <a:t>יהוה</a:t>
            </a:r>
            <a:r>
              <a:rPr lang="en-ZA" sz="2400" b="0" i="1" dirty="0" smtClean="0">
                <a:solidFill>
                  <a:srgbClr val="004821"/>
                </a:solidFill>
              </a:rPr>
              <a:t> break out against them.” ..</a:t>
            </a:r>
            <a:r>
              <a:rPr lang="en-US" sz="2400" b="1" i="1" dirty="0" smtClean="0">
                <a:solidFill>
                  <a:srgbClr val="004821"/>
                </a:solidFill>
              </a:rPr>
              <a:t>(Exodus 19:16-25)</a:t>
            </a:r>
          </a:p>
          <a:p>
            <a:endParaRPr lang="en-US" sz="28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SYMBOLISM</a:t>
            </a:r>
            <a:endParaRPr lang="en-ZA" dirty="0"/>
          </a:p>
        </p:txBody>
      </p:sp>
      <p:sp>
        <p:nvSpPr>
          <p:cNvPr id="3" name="Content Placeholder 2"/>
          <p:cNvSpPr>
            <a:spLocks noGrp="1"/>
          </p:cNvSpPr>
          <p:nvPr>
            <p:ph idx="1"/>
          </p:nvPr>
        </p:nvSpPr>
        <p:spPr/>
        <p:txBody>
          <a:bodyPr>
            <a:normAutofit fontScale="25000" lnSpcReduction="20000"/>
          </a:bodyPr>
          <a:lstStyle/>
          <a:p>
            <a:pPr>
              <a:lnSpc>
                <a:spcPts val="2300"/>
              </a:lnSpc>
            </a:pPr>
            <a:r>
              <a:rPr lang="he-IL" sz="8800" dirty="0"/>
              <a:t>יהוה</a:t>
            </a:r>
            <a:r>
              <a:rPr lang="en-ZA" sz="8800" b="0" dirty="0" smtClean="0"/>
              <a:t> </a:t>
            </a:r>
            <a:r>
              <a:rPr lang="en-ZA" sz="8800" b="0" dirty="0" smtClean="0"/>
              <a:t>stipulated a three-day consecration time for the Bride before she came to meet her Betrothed at the Mountain </a:t>
            </a:r>
            <a:r>
              <a:rPr lang="en-ZA" sz="8800" b="0" dirty="0" smtClean="0"/>
              <a:t>of </a:t>
            </a:r>
            <a:r>
              <a:rPr lang="he-IL" sz="8800" dirty="0" smtClean="0"/>
              <a:t> </a:t>
            </a:r>
            <a:r>
              <a:rPr lang="he-IL" sz="8800" dirty="0"/>
              <a:t>יהוה</a:t>
            </a:r>
            <a:r>
              <a:rPr lang="en-ZA" sz="8800" b="0" dirty="0" smtClean="0"/>
              <a:t>. </a:t>
            </a:r>
            <a:r>
              <a:rPr lang="en-ZA" sz="8800" b="0" dirty="0" smtClean="0"/>
              <a:t>As in a wedding, the bride makes herself ready. She changes her clothes and washes herself before putting on clean clothes. This is called a </a:t>
            </a:r>
            <a:r>
              <a:rPr lang="en-ZA" sz="8800" b="0" i="1" dirty="0" err="1" smtClean="0"/>
              <a:t>mikvah</a:t>
            </a:r>
            <a:r>
              <a:rPr lang="en-ZA" sz="8800" b="0" dirty="0" smtClean="0"/>
              <a:t> and is for a change of status. On the third day a very long blast was heard and a cloud covered the mountain. The cloud covering became the </a:t>
            </a:r>
            <a:r>
              <a:rPr lang="en-ZA" sz="8800" b="0" i="1" dirty="0" err="1" smtClean="0"/>
              <a:t>chuppah</a:t>
            </a:r>
            <a:r>
              <a:rPr lang="en-ZA" sz="8800" b="0" dirty="0" smtClean="0"/>
              <a:t> or covering under which </a:t>
            </a:r>
            <a:r>
              <a:rPr lang="he-IL" sz="8800" dirty="0"/>
              <a:t>יהוה</a:t>
            </a:r>
            <a:r>
              <a:rPr lang="en-ZA" sz="8800" b="0" dirty="0" smtClean="0"/>
              <a:t> </a:t>
            </a:r>
            <a:r>
              <a:rPr lang="en-ZA" sz="8800" b="0" dirty="0" smtClean="0"/>
              <a:t>came out to meet His bride.</a:t>
            </a:r>
          </a:p>
          <a:p>
            <a:pPr algn="ctr">
              <a:lnSpc>
                <a:spcPts val="2300"/>
              </a:lnSpc>
            </a:pPr>
            <a:r>
              <a:rPr lang="en-ZA" sz="8800" b="0" i="1" dirty="0" smtClean="0">
                <a:solidFill>
                  <a:srgbClr val="004821"/>
                </a:solidFill>
              </a:rPr>
              <a:t>And when the Day of the Festival of Weeks had come, they were all with one mind in one place. And suddenly there came a sound from the heaven, as of a rushing mighty wind, and it filled all the house where they were sitting. And there appeared to them divided tongues, as of fire, and settled on each one of them. And they were all filled with the Set-apart Spirit and began to speak with other tongues, as the Spirit gave them to speak. </a:t>
            </a:r>
            <a:r>
              <a:rPr lang="en-ZA" sz="8800" b="1" i="1" dirty="0" smtClean="0">
                <a:solidFill>
                  <a:srgbClr val="004821"/>
                </a:solidFill>
              </a:rPr>
              <a:t>(Acts 2:1-4)</a:t>
            </a:r>
          </a:p>
          <a:p>
            <a:pPr algn="just">
              <a:lnSpc>
                <a:spcPts val="2300"/>
              </a:lnSpc>
            </a:pPr>
            <a:r>
              <a:rPr lang="en-ZA" sz="8800" b="0" dirty="0" smtClean="0"/>
              <a:t>Thundering’s, fire and tongues of various languages occurred at both Shavuot at Sinai and Pentecost at Jerusalem.</a:t>
            </a:r>
          </a:p>
          <a:p>
            <a:endParaRPr lang="en-ZA" sz="8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ELOHIM SPOKE</a:t>
            </a:r>
            <a:endParaRPr lang="en-ZA" dirty="0"/>
          </a:p>
        </p:txBody>
      </p:sp>
      <p:sp>
        <p:nvSpPr>
          <p:cNvPr id="3" name="Content Placeholder 2"/>
          <p:cNvSpPr>
            <a:spLocks noGrp="1"/>
          </p:cNvSpPr>
          <p:nvPr>
            <p:ph idx="1"/>
          </p:nvPr>
        </p:nvSpPr>
        <p:spPr/>
        <p:txBody>
          <a:bodyPr>
            <a:normAutofit/>
          </a:bodyPr>
          <a:lstStyle/>
          <a:p>
            <a:pPr algn="ctr">
              <a:lnSpc>
                <a:spcPts val="2200"/>
              </a:lnSpc>
            </a:pPr>
            <a:r>
              <a:rPr lang="en-ZA" b="0" i="1" dirty="0" smtClean="0">
                <a:solidFill>
                  <a:srgbClr val="004821"/>
                </a:solidFill>
              </a:rPr>
              <a:t>And Elohim spoke all these Words, saying</a:t>
            </a:r>
            <a:r>
              <a:rPr lang="en-ZA" b="1" i="1" dirty="0" smtClean="0">
                <a:solidFill>
                  <a:srgbClr val="004821"/>
                </a:solidFill>
              </a:rPr>
              <a:t>, (Exodus 20:1) </a:t>
            </a:r>
          </a:p>
          <a:p>
            <a:pPr algn="just">
              <a:lnSpc>
                <a:spcPts val="2200"/>
              </a:lnSpc>
            </a:pPr>
            <a:r>
              <a:rPr lang="en-ZA" b="0" dirty="0" smtClean="0"/>
              <a:t>It is here that </a:t>
            </a:r>
            <a:r>
              <a:rPr lang="en-ZA" b="0" dirty="0" err="1" smtClean="0"/>
              <a:t>HaShem</a:t>
            </a:r>
            <a:r>
              <a:rPr lang="en-ZA" b="0" dirty="0" smtClean="0"/>
              <a:t> Himself gives the “</a:t>
            </a:r>
            <a:r>
              <a:rPr lang="en-ZA" b="0" i="1" dirty="0" smtClean="0"/>
              <a:t>Ten Words” or “Ten Commandments”, the “</a:t>
            </a:r>
            <a:r>
              <a:rPr lang="en-ZA" b="0" i="1" dirty="0" err="1" smtClean="0"/>
              <a:t>Ketubah</a:t>
            </a:r>
            <a:r>
              <a:rPr lang="en-ZA" b="0" i="1" dirty="0" smtClean="0"/>
              <a:t>”</a:t>
            </a:r>
            <a:r>
              <a:rPr lang="en-ZA" b="0" dirty="0" smtClean="0"/>
              <a:t>. The backbone of Torah, the explanation of the two greatest commands, Love </a:t>
            </a:r>
            <a:r>
              <a:rPr lang="en-ZA" b="0" dirty="0" err="1" smtClean="0"/>
              <a:t>HaShem</a:t>
            </a:r>
            <a:r>
              <a:rPr lang="en-ZA" b="0" dirty="0" smtClean="0"/>
              <a:t> and Love your neighbour as yourself. The people heard all ten from </a:t>
            </a:r>
            <a:r>
              <a:rPr lang="he-IL" b="0" dirty="0" smtClean="0"/>
              <a:t>יהוה</a:t>
            </a:r>
            <a:r>
              <a:rPr lang="en-ZA" b="0" dirty="0" smtClean="0"/>
              <a:t> Himself. Sages proclaim that the universe became hushed, soundless when </a:t>
            </a:r>
            <a:r>
              <a:rPr lang="he-IL" b="0" dirty="0" smtClean="0"/>
              <a:t>יהוה</a:t>
            </a:r>
            <a:r>
              <a:rPr lang="en-ZA" b="0" dirty="0" smtClean="0"/>
              <a:t> spoke.</a:t>
            </a:r>
          </a:p>
          <a:p>
            <a:pPr algn="just">
              <a:lnSpc>
                <a:spcPts val="2200"/>
              </a:lnSpc>
            </a:pPr>
            <a:r>
              <a:rPr lang="en-ZA" b="0" i="1" dirty="0" smtClean="0">
                <a:solidFill>
                  <a:srgbClr val="C00000"/>
                </a:solidFill>
              </a:rPr>
              <a:t>When the Holy One, blessed be He, presented the Torah at Sinai, not a bird chirped, not a fowl flew, not an ox lowed, not an angel ascended, not a seraph proclaimed Holy. The sea did not roll and no creature made a sound. All of the vast universe was silent and mute. It was then that the Voice went forth and proclaimed, 'I AM YHVH your ELOHIM!' (</a:t>
            </a:r>
            <a:r>
              <a:rPr lang="en-ZA" b="0" i="1" dirty="0" err="1" smtClean="0">
                <a:solidFill>
                  <a:srgbClr val="C00000"/>
                </a:solidFill>
              </a:rPr>
              <a:t>Shemos</a:t>
            </a:r>
            <a:r>
              <a:rPr lang="en-ZA" b="0" i="1" dirty="0" smtClean="0">
                <a:solidFill>
                  <a:srgbClr val="C00000"/>
                </a:solidFill>
              </a:rPr>
              <a:t> </a:t>
            </a:r>
            <a:r>
              <a:rPr lang="en-ZA" b="0" i="1" dirty="0" err="1" smtClean="0">
                <a:solidFill>
                  <a:srgbClr val="C00000"/>
                </a:solidFill>
              </a:rPr>
              <a:t>Rabbah</a:t>
            </a:r>
            <a:r>
              <a:rPr lang="en-ZA" b="0" i="1" dirty="0" smtClean="0">
                <a:solidFill>
                  <a:srgbClr val="C00000"/>
                </a:solidFill>
              </a:rPr>
              <a:t> 29:9). When God revealed Himself to Israel, the world fell silent [holding its breath, so to speak], because this moment was pivotal not only to Israel but to all creation; had Israel not accepted the Torah, the universe would have come to an end [see Shabbos88a] (The </a:t>
            </a:r>
            <a:r>
              <a:rPr lang="en-ZA" b="0" i="1" dirty="0" err="1" smtClean="0">
                <a:solidFill>
                  <a:srgbClr val="C00000"/>
                </a:solidFill>
              </a:rPr>
              <a:t>Chemosh</a:t>
            </a:r>
            <a:r>
              <a:rPr lang="en-ZA" b="0" i="1" dirty="0" smtClean="0">
                <a:solidFill>
                  <a:srgbClr val="C00000"/>
                </a:solidFill>
              </a:rPr>
              <a:t>. Stone edition. page 406).</a:t>
            </a:r>
            <a:endParaRPr lang="en-ZA" b="0" dirty="0" smtClean="0">
              <a:solidFill>
                <a:srgbClr val="C00000"/>
              </a:solidFill>
            </a:endParaRPr>
          </a:p>
          <a:p>
            <a:pPr algn="just"/>
            <a:endParaRPr lang="en-US" b="0" dirty="0" smtClean="0">
              <a:solidFill>
                <a:srgbClr val="C00000"/>
              </a:solidFill>
            </a:endParaRPr>
          </a:p>
          <a:p>
            <a:pPr algn="just"/>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SOUL OF GOD</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b="0" i="1" dirty="0" smtClean="0">
                <a:solidFill>
                  <a:srgbClr val="004821"/>
                </a:solidFill>
              </a:rPr>
              <a:t>“I am </a:t>
            </a:r>
            <a:r>
              <a:rPr lang="he-IL" b="0" i="1" dirty="0" smtClean="0">
                <a:solidFill>
                  <a:srgbClr val="004821"/>
                </a:solidFill>
              </a:rPr>
              <a:t>יהוה</a:t>
            </a:r>
            <a:r>
              <a:rPr lang="en-ZA" b="0" i="1" dirty="0" smtClean="0">
                <a:solidFill>
                  <a:srgbClr val="004821"/>
                </a:solidFill>
              </a:rPr>
              <a:t> your Elohim, who brought you out of the land of </a:t>
            </a:r>
            <a:r>
              <a:rPr lang="en-ZA" b="0" i="1" dirty="0" err="1" smtClean="0">
                <a:solidFill>
                  <a:srgbClr val="004821"/>
                </a:solidFill>
              </a:rPr>
              <a:t>Mitsrayim</a:t>
            </a:r>
            <a:r>
              <a:rPr lang="en-ZA" b="0" i="1" dirty="0" smtClean="0">
                <a:solidFill>
                  <a:srgbClr val="004821"/>
                </a:solidFill>
              </a:rPr>
              <a:t>, out of the house of slavery.</a:t>
            </a:r>
            <a:r>
              <a:rPr lang="en-ZA" i="1" dirty="0" smtClean="0">
                <a:solidFill>
                  <a:srgbClr val="004821"/>
                </a:solidFill>
              </a:rPr>
              <a:t> </a:t>
            </a:r>
            <a:r>
              <a:rPr lang="en-ZA" b="1" i="1" dirty="0" smtClean="0">
                <a:solidFill>
                  <a:srgbClr val="004821"/>
                </a:solidFill>
              </a:rPr>
              <a:t>(Exodus 20:1-2)</a:t>
            </a:r>
          </a:p>
          <a:p>
            <a:pPr algn="just">
              <a:lnSpc>
                <a:spcPts val="2300"/>
              </a:lnSpc>
            </a:pPr>
            <a:r>
              <a:rPr lang="en-ZA" b="0" dirty="0" smtClean="0"/>
              <a:t>The Ten Commandments, begins with an unusual four-letter word: </a:t>
            </a:r>
            <a:r>
              <a:rPr lang="en-ZA" b="0" i="1" dirty="0" smtClean="0"/>
              <a:t>“</a:t>
            </a:r>
            <a:r>
              <a:rPr lang="en-ZA" b="0" i="1" dirty="0" err="1" smtClean="0"/>
              <a:t>Anochi</a:t>
            </a:r>
            <a:r>
              <a:rPr lang="en-ZA" b="0" i="1" dirty="0" smtClean="0"/>
              <a:t>”. </a:t>
            </a:r>
            <a:r>
              <a:rPr lang="en-ZA" b="0" dirty="0" smtClean="0"/>
              <a:t>Verse 2 begins in the Hebrew with; </a:t>
            </a:r>
            <a:r>
              <a:rPr lang="en-ZA" b="0" i="1" dirty="0" smtClean="0"/>
              <a:t>“</a:t>
            </a:r>
            <a:r>
              <a:rPr lang="en-ZA" b="0" i="1" dirty="0" err="1" smtClean="0"/>
              <a:t>Anochi</a:t>
            </a:r>
            <a:r>
              <a:rPr lang="en-ZA" b="0" i="1" dirty="0" smtClean="0"/>
              <a:t> </a:t>
            </a:r>
            <a:r>
              <a:rPr lang="he-IL" b="0" i="1" dirty="0" smtClean="0"/>
              <a:t>יהוה</a:t>
            </a:r>
            <a:r>
              <a:rPr lang="en-ZA" b="0" i="1" dirty="0" smtClean="0"/>
              <a:t> </a:t>
            </a:r>
            <a:r>
              <a:rPr lang="en-ZA" b="0" i="1" dirty="0" err="1" smtClean="0"/>
              <a:t>Elohecha</a:t>
            </a:r>
            <a:r>
              <a:rPr lang="en-ZA" b="0" i="1" dirty="0" smtClean="0"/>
              <a:t>…” </a:t>
            </a:r>
            <a:r>
              <a:rPr lang="en-ZA" b="0" dirty="0" smtClean="0"/>
              <a:t>or literally, </a:t>
            </a:r>
            <a:r>
              <a:rPr lang="en-ZA" b="0" i="1" dirty="0" smtClean="0"/>
              <a:t>“I </a:t>
            </a:r>
            <a:r>
              <a:rPr lang="he-IL" b="0" i="1" dirty="0" smtClean="0"/>
              <a:t>יהוה</a:t>
            </a:r>
            <a:r>
              <a:rPr lang="en-ZA" b="0" i="1" dirty="0" smtClean="0"/>
              <a:t> your Elohim brought you out of the land of </a:t>
            </a:r>
            <a:r>
              <a:rPr lang="en-ZA" b="0" i="1" dirty="0" err="1" smtClean="0"/>
              <a:t>Mitsrayim</a:t>
            </a:r>
            <a:r>
              <a:rPr lang="en-ZA" b="0" i="1" dirty="0" smtClean="0"/>
              <a:t>, out of the house of slavery</a:t>
            </a:r>
            <a:r>
              <a:rPr lang="en-ZA" b="0" dirty="0" smtClean="0"/>
              <a:t>”. There is no “</a:t>
            </a:r>
            <a:r>
              <a:rPr lang="en-ZA" b="0" i="1" dirty="0" smtClean="0"/>
              <a:t>who”</a:t>
            </a:r>
            <a:r>
              <a:rPr lang="en-ZA" b="0" dirty="0" smtClean="0"/>
              <a:t> in the Hebrew. The word “</a:t>
            </a:r>
            <a:r>
              <a:rPr lang="en-ZA" b="0" i="1" dirty="0" err="1" smtClean="0"/>
              <a:t>Anochi</a:t>
            </a:r>
            <a:r>
              <a:rPr lang="en-ZA" b="0" i="1" dirty="0" smtClean="0"/>
              <a:t>” </a:t>
            </a:r>
            <a:r>
              <a:rPr lang="en-ZA" b="0" dirty="0" smtClean="0"/>
              <a:t>means </a:t>
            </a:r>
            <a:r>
              <a:rPr lang="en-ZA" b="0" i="1" dirty="0" smtClean="0"/>
              <a:t>“I”. </a:t>
            </a:r>
            <a:r>
              <a:rPr lang="en-ZA" b="0" dirty="0" smtClean="0"/>
              <a:t>But, “</a:t>
            </a:r>
            <a:r>
              <a:rPr lang="en-ZA" b="0" i="1" dirty="0" err="1" smtClean="0"/>
              <a:t>ani</a:t>
            </a:r>
            <a:r>
              <a:rPr lang="en-ZA" b="0" i="1" dirty="0" smtClean="0"/>
              <a:t>”</a:t>
            </a:r>
            <a:r>
              <a:rPr lang="en-ZA" b="0" dirty="0" smtClean="0"/>
              <a:t> is the common Hebrew pronoun for </a:t>
            </a:r>
            <a:r>
              <a:rPr lang="en-ZA" b="0" i="1" dirty="0" smtClean="0"/>
              <a:t>“I.</a:t>
            </a:r>
            <a:r>
              <a:rPr lang="en-ZA" b="0" dirty="0" smtClean="0"/>
              <a:t>” So, why did </a:t>
            </a:r>
            <a:r>
              <a:rPr lang="en-ZA" b="0" dirty="0" err="1" smtClean="0"/>
              <a:t>HaShem</a:t>
            </a:r>
            <a:r>
              <a:rPr lang="en-ZA" b="0" dirty="0" smtClean="0"/>
              <a:t> use “</a:t>
            </a:r>
            <a:r>
              <a:rPr lang="en-ZA" b="0" i="1" dirty="0" err="1" smtClean="0"/>
              <a:t>Anochi</a:t>
            </a:r>
            <a:r>
              <a:rPr lang="en-ZA" b="0" i="1" dirty="0" smtClean="0"/>
              <a:t>”?</a:t>
            </a:r>
            <a:r>
              <a:rPr lang="en-ZA" b="0" dirty="0" smtClean="0"/>
              <a:t> </a:t>
            </a:r>
          </a:p>
          <a:p>
            <a:pPr algn="just">
              <a:lnSpc>
                <a:spcPts val="2300"/>
              </a:lnSpc>
            </a:pPr>
            <a:r>
              <a:rPr lang="en-ZA" b="0" dirty="0" smtClean="0"/>
              <a:t>The letters, Aleph-nun-</a:t>
            </a:r>
            <a:r>
              <a:rPr lang="en-ZA" b="0" dirty="0" err="1" smtClean="0"/>
              <a:t>kaf</a:t>
            </a:r>
            <a:r>
              <a:rPr lang="en-ZA" b="0" dirty="0" smtClean="0"/>
              <a:t>-</a:t>
            </a:r>
            <a:r>
              <a:rPr lang="en-ZA" b="0" dirty="0" err="1" smtClean="0"/>
              <a:t>yud</a:t>
            </a:r>
            <a:r>
              <a:rPr lang="en-ZA" b="0" dirty="0" smtClean="0"/>
              <a:t>, are an acronym for “</a:t>
            </a:r>
            <a:r>
              <a:rPr lang="en-ZA" b="0" i="1" dirty="0" smtClean="0"/>
              <a:t>Ana </a:t>
            </a:r>
            <a:r>
              <a:rPr lang="en-ZA" b="0" i="1" dirty="0" err="1" smtClean="0"/>
              <a:t>Nafshi</a:t>
            </a:r>
            <a:r>
              <a:rPr lang="en-ZA" b="0" i="1" dirty="0" smtClean="0"/>
              <a:t> </a:t>
            </a:r>
            <a:r>
              <a:rPr lang="en-ZA" b="0" i="1" dirty="0" err="1" smtClean="0"/>
              <a:t>Ketovit</a:t>
            </a:r>
            <a:r>
              <a:rPr lang="en-ZA" b="0" i="1" dirty="0" smtClean="0"/>
              <a:t> </a:t>
            </a:r>
            <a:r>
              <a:rPr lang="en-ZA" b="0" i="1" dirty="0" err="1" smtClean="0"/>
              <a:t>Yehovit</a:t>
            </a:r>
            <a:r>
              <a:rPr lang="en-ZA" b="0" i="1" dirty="0" smtClean="0"/>
              <a:t>”.</a:t>
            </a:r>
            <a:r>
              <a:rPr lang="en-ZA" b="0" dirty="0" smtClean="0"/>
              <a:t> This literally means, </a:t>
            </a:r>
            <a:r>
              <a:rPr lang="en-ZA" b="0" i="1" dirty="0" smtClean="0"/>
              <a:t>“My Soul Wrote Gave</a:t>
            </a:r>
            <a:r>
              <a:rPr lang="en-ZA" b="0" dirty="0" smtClean="0"/>
              <a:t>” in other words, </a:t>
            </a:r>
            <a:r>
              <a:rPr lang="en-ZA" i="1" dirty="0" smtClean="0"/>
              <a:t>“My Soul I wrote and Gave to You”.</a:t>
            </a:r>
            <a:r>
              <a:rPr lang="en-ZA" b="0" i="1" dirty="0" smtClean="0"/>
              <a:t> </a:t>
            </a:r>
            <a:r>
              <a:rPr lang="en-ZA" b="0" dirty="0" smtClean="0"/>
              <a:t>In what </a:t>
            </a:r>
            <a:r>
              <a:rPr lang="en-ZA" b="0" dirty="0" err="1" smtClean="0"/>
              <a:t>we‟re</a:t>
            </a:r>
            <a:r>
              <a:rPr lang="en-ZA" b="0" dirty="0" smtClean="0"/>
              <a:t> about to read, the Ten Commandments, is the very soul (</a:t>
            </a:r>
            <a:r>
              <a:rPr lang="en-ZA" b="0" dirty="0" err="1" smtClean="0"/>
              <a:t>Nafshi</a:t>
            </a:r>
            <a:r>
              <a:rPr lang="en-ZA" b="0" dirty="0" smtClean="0"/>
              <a:t> – the personal form of </a:t>
            </a:r>
            <a:r>
              <a:rPr lang="en-ZA" b="0" dirty="0" err="1" smtClean="0"/>
              <a:t>Nefesh</a:t>
            </a:r>
            <a:r>
              <a:rPr lang="en-ZA" b="0" dirty="0" smtClean="0"/>
              <a:t>) of our Creator King. In fact, by inscribing His very “</a:t>
            </a:r>
            <a:r>
              <a:rPr lang="en-ZA" b="0" i="1" dirty="0" smtClean="0"/>
              <a:t>Soul”</a:t>
            </a:r>
            <a:r>
              <a:rPr lang="en-ZA" b="0" dirty="0" smtClean="0"/>
              <a:t> into His Words, we can see how these Words of His, renew our minds and transform us.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TEN WORDS</a:t>
            </a:r>
            <a:endParaRPr lang="en-ZA" dirty="0"/>
          </a:p>
        </p:txBody>
      </p:sp>
      <p:sp>
        <p:nvSpPr>
          <p:cNvPr id="3" name="Content Placeholder 2"/>
          <p:cNvSpPr>
            <a:spLocks noGrp="1"/>
          </p:cNvSpPr>
          <p:nvPr>
            <p:ph idx="1"/>
          </p:nvPr>
        </p:nvSpPr>
        <p:spPr/>
        <p:txBody>
          <a:bodyPr/>
          <a:lstStyle/>
          <a:p>
            <a:pPr algn="just"/>
            <a:r>
              <a:rPr lang="en-ZA" b="0" dirty="0" smtClean="0"/>
              <a:t>NOWHERE in the Hebrew Scriptures will you find the phrase “Ten Commandments”:</a:t>
            </a:r>
          </a:p>
          <a:p>
            <a:pPr marL="273050" indent="-273050" algn="just">
              <a:buFont typeface="Arial" pitchFamily="34" charset="0"/>
              <a:buChar char="•"/>
            </a:pPr>
            <a:r>
              <a:rPr lang="en-ZA" b="0" i="1" dirty="0" smtClean="0">
                <a:solidFill>
                  <a:srgbClr val="004821"/>
                </a:solidFill>
              </a:rPr>
              <a:t>And he was there with </a:t>
            </a:r>
            <a:r>
              <a:rPr lang="he-IL" b="0" i="1" dirty="0" smtClean="0">
                <a:solidFill>
                  <a:srgbClr val="004821"/>
                </a:solidFill>
              </a:rPr>
              <a:t>יהוה</a:t>
            </a:r>
            <a:r>
              <a:rPr lang="en-ZA" b="0" i="1" dirty="0" smtClean="0">
                <a:solidFill>
                  <a:srgbClr val="004821"/>
                </a:solidFill>
              </a:rPr>
              <a:t> forty days and forty nights. He did not eat bread and he did not drink water. And He wrote on the tablets the Words of the covenant, the </a:t>
            </a:r>
            <a:r>
              <a:rPr lang="en-ZA" i="1" dirty="0" smtClean="0">
                <a:solidFill>
                  <a:srgbClr val="004821"/>
                </a:solidFill>
              </a:rPr>
              <a:t>Ten Words</a:t>
            </a:r>
            <a:r>
              <a:rPr lang="en-ZA" b="1" i="1" dirty="0" smtClean="0">
                <a:solidFill>
                  <a:srgbClr val="004821"/>
                </a:solidFill>
              </a:rPr>
              <a:t>. </a:t>
            </a:r>
            <a:r>
              <a:rPr lang="en-US" b="1" i="1" dirty="0" smtClean="0">
                <a:solidFill>
                  <a:srgbClr val="004821"/>
                </a:solidFill>
              </a:rPr>
              <a:t>(Exodus 34:28)</a:t>
            </a:r>
          </a:p>
          <a:p>
            <a:pPr marL="273050" indent="-273050" algn="just">
              <a:buFont typeface="Arial" pitchFamily="34" charset="0"/>
              <a:buChar char="•"/>
            </a:pPr>
            <a:r>
              <a:rPr lang="en-ZA" b="0" i="1" dirty="0" smtClean="0">
                <a:solidFill>
                  <a:srgbClr val="004821"/>
                </a:solidFill>
              </a:rPr>
              <a:t>“And He wrote on the tablets according to the first writing, the </a:t>
            </a:r>
            <a:r>
              <a:rPr lang="en-ZA" i="1" dirty="0" smtClean="0">
                <a:solidFill>
                  <a:srgbClr val="004821"/>
                </a:solidFill>
              </a:rPr>
              <a:t>Ten Words</a:t>
            </a:r>
            <a:r>
              <a:rPr lang="en-ZA" b="0" i="1" dirty="0" smtClean="0">
                <a:solidFill>
                  <a:srgbClr val="004821"/>
                </a:solidFill>
              </a:rPr>
              <a:t>, which </a:t>
            </a:r>
            <a:r>
              <a:rPr lang="he-IL" b="0" i="1" dirty="0" smtClean="0">
                <a:solidFill>
                  <a:srgbClr val="004821"/>
                </a:solidFill>
              </a:rPr>
              <a:t>יהוה</a:t>
            </a:r>
            <a:r>
              <a:rPr lang="en-ZA" b="0" i="1" dirty="0" smtClean="0">
                <a:solidFill>
                  <a:srgbClr val="004821"/>
                </a:solidFill>
              </a:rPr>
              <a:t> had spoken to you in the mountain from the midst of the fire in the day of the assembly. Then </a:t>
            </a:r>
            <a:r>
              <a:rPr lang="he-IL" b="0" i="1" dirty="0" smtClean="0">
                <a:solidFill>
                  <a:srgbClr val="004821"/>
                </a:solidFill>
              </a:rPr>
              <a:t>יהוה</a:t>
            </a:r>
            <a:r>
              <a:rPr lang="en-US" b="0" i="1" dirty="0" smtClean="0">
                <a:solidFill>
                  <a:srgbClr val="004821"/>
                </a:solidFill>
              </a:rPr>
              <a:t> gave them to me, </a:t>
            </a:r>
            <a:r>
              <a:rPr lang="en-US" b="1" i="1" dirty="0" smtClean="0">
                <a:solidFill>
                  <a:srgbClr val="004821"/>
                </a:solidFill>
              </a:rPr>
              <a:t>(Deuteronomy 10:4)</a:t>
            </a:r>
          </a:p>
          <a:p>
            <a:pPr algn="just"/>
            <a:r>
              <a:rPr lang="en-ZA" b="0" i="1" dirty="0" smtClean="0"/>
              <a:t>“Words” and “Statements</a:t>
            </a:r>
            <a:r>
              <a:rPr lang="en-ZA" b="0" dirty="0" smtClean="0"/>
              <a:t>” are somehow more comforting terms than “</a:t>
            </a:r>
            <a:r>
              <a:rPr lang="en-ZA" b="0" i="1" dirty="0" smtClean="0"/>
              <a:t>Commandments</a:t>
            </a:r>
            <a:r>
              <a:rPr lang="en-ZA" b="0" dirty="0" smtClean="0"/>
              <a:t>” and fit perfectly with the meaning of the word “</a:t>
            </a:r>
            <a:r>
              <a:rPr lang="en-ZA" b="0" i="1" dirty="0" smtClean="0"/>
              <a:t>Torah”</a:t>
            </a:r>
            <a:r>
              <a:rPr lang="en-ZA" b="0" dirty="0" smtClean="0"/>
              <a:t> which is “</a:t>
            </a:r>
            <a:r>
              <a:rPr lang="en-ZA" b="0" i="1" dirty="0" smtClean="0"/>
              <a:t>Instructions</a:t>
            </a:r>
            <a:r>
              <a:rPr lang="en-ZA" b="0" dirty="0" smtClean="0"/>
              <a:t>” and not </a:t>
            </a:r>
            <a:r>
              <a:rPr lang="en-ZA" b="0" i="1" dirty="0" smtClean="0"/>
              <a:t>“Law</a:t>
            </a:r>
            <a:r>
              <a:rPr lang="en-ZA" b="0" dirty="0" smtClean="0"/>
              <a:t>”.</a:t>
            </a:r>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pic>
        <p:nvPicPr>
          <p:cNvPr id="5" name="Picture 4" descr="This is an image of a copy of the 1675 Ten Commandments, at the Amsterdam Esnoga synagogue, produced on parchment in 1768 by Jekuthiel Sofer, a prolific Jewish eighteenth century scribe in Amsterdam. It has Hebrew language writing in two columns separated between, and surrounded by, ornate flowery patterns.">
            <a:hlinkClick r:id="rId2"/>
          </p:cNvPr>
          <p:cNvPicPr/>
          <p:nvPr/>
        </p:nvPicPr>
        <p:blipFill>
          <a:blip r:embed="rId3" cstate="print"/>
          <a:srcRect/>
          <a:stretch>
            <a:fillRect/>
          </a:stretch>
        </p:blipFill>
        <p:spPr bwMode="auto">
          <a:xfrm>
            <a:off x="1187624" y="268139"/>
            <a:ext cx="7128792" cy="64533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 WORDS DIAGRAM</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pic>
        <p:nvPicPr>
          <p:cNvPr id="81922" name="Picture 2" descr="C:\Users\Specpipe\Documents\Dennis Backup\Qodesh Ministries\the-ten-words-diagram.pdf.jpg"/>
          <p:cNvPicPr>
            <a:picLocks noGrp="1" noChangeAspect="1" noChangeArrowheads="1"/>
          </p:cNvPicPr>
          <p:nvPr>
            <p:ph idx="1"/>
          </p:nvPr>
        </p:nvPicPr>
        <p:blipFill>
          <a:blip r:embed="rId2" cstate="print"/>
          <a:srcRect l="15498" t="37522" r="8949" b="20022"/>
          <a:stretch>
            <a:fillRect/>
          </a:stretch>
        </p:blipFill>
        <p:spPr bwMode="auto">
          <a:xfrm>
            <a:off x="1187624" y="1268760"/>
            <a:ext cx="6703713" cy="5328592"/>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TEN STATEMENTS</a:t>
            </a:r>
            <a:endParaRPr lang="en-ZA" dirty="0"/>
          </a:p>
        </p:txBody>
      </p:sp>
      <p:sp>
        <p:nvSpPr>
          <p:cNvPr id="3" name="Content Placeholder 2"/>
          <p:cNvSpPr>
            <a:spLocks noGrp="1"/>
          </p:cNvSpPr>
          <p:nvPr>
            <p:ph idx="1"/>
          </p:nvPr>
        </p:nvSpPr>
        <p:spPr/>
        <p:txBody>
          <a:bodyPr>
            <a:normAutofit/>
          </a:bodyPr>
          <a:lstStyle/>
          <a:p>
            <a:pPr>
              <a:lnSpc>
                <a:spcPts val="2800"/>
              </a:lnSpc>
            </a:pPr>
            <a:r>
              <a:rPr lang="en-ZA" b="0" i="1" dirty="0" smtClean="0">
                <a:solidFill>
                  <a:srgbClr val="C00000"/>
                </a:solidFill>
              </a:rPr>
              <a:t>The first five commandments deal with our relationship with God. The second five deal with our relations with our neighbour.</a:t>
            </a:r>
          </a:p>
          <a:p>
            <a:pPr>
              <a:lnSpc>
                <a:spcPts val="2800"/>
              </a:lnSpc>
            </a:pPr>
            <a:r>
              <a:rPr lang="en-ZA" b="0" dirty="0" smtClean="0"/>
              <a:t>The rabbis say that all 613 principles can be found in the Ten prophetic statements given at Mount Sinai. Understanding </a:t>
            </a:r>
            <a:r>
              <a:rPr lang="he-IL" sz="2400" dirty="0"/>
              <a:t>יהוה</a:t>
            </a:r>
            <a:r>
              <a:rPr lang="en-ZA" b="0" dirty="0" smtClean="0"/>
              <a:t>’s </a:t>
            </a:r>
            <a:r>
              <a:rPr lang="en-ZA" b="0" dirty="0" smtClean="0"/>
              <a:t>teaching and instruction for marriage and obeying them consecrates the Bride as she enters her walk of redemption, bringing her toward holiness, ready, without spot or wrinkle, to her Bridegroom on His wedding day. </a:t>
            </a:r>
          </a:p>
          <a:p>
            <a:pPr algn="just">
              <a:lnSpc>
                <a:spcPts val="2800"/>
              </a:lnSpc>
            </a:pPr>
            <a:r>
              <a:rPr lang="en-ZA" i="1" dirty="0" smtClean="0"/>
              <a:t>Note:</a:t>
            </a:r>
            <a:r>
              <a:rPr lang="en-ZA" b="0" dirty="0" smtClean="0"/>
              <a:t> Lest one recoil at the thought of having to keep 613 commandments of the Torah please be advised of the fact that there are approximately 1050 commandments in the Apostolic Scriptures (New Testament)!</a:t>
            </a:r>
          </a:p>
          <a:p>
            <a:pPr algn="just">
              <a:lnSpc>
                <a:spcPts val="2800"/>
              </a:lnSpc>
            </a:pPr>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CORNER STONE</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Remember that the Ten Words are but the mighty cornerstone of the 613 commandments of the Torah. The Jewish rabbis teach that all 613 are implied in the Ten; or that the Ten can be expanded into 613. The Hebrew Scriptures and Jewish writings contain a number of phrases that express the quintessential essence of the Torah. One of these best-known passages naming several of these phrases is in the Jewish Talmud: </a:t>
            </a:r>
            <a:r>
              <a:rPr lang="en-ZA" b="0" i="1" dirty="0" smtClean="0"/>
              <a:t>“Rabbi </a:t>
            </a:r>
            <a:r>
              <a:rPr lang="en-ZA" b="0" i="1" dirty="0" err="1" smtClean="0"/>
              <a:t>Simlai</a:t>
            </a:r>
            <a:r>
              <a:rPr lang="en-ZA" b="0" i="1" dirty="0" smtClean="0"/>
              <a:t> said, ‘613 commandments were given to Moses—365 negative </a:t>
            </a:r>
            <a:r>
              <a:rPr lang="en-ZA" b="0" i="1" dirty="0" err="1" smtClean="0"/>
              <a:t>mitzvot</a:t>
            </a:r>
            <a:r>
              <a:rPr lang="en-ZA" b="0" i="1" dirty="0" smtClean="0"/>
              <a:t> (commandments), the same as the number of days in the year, and 248 positive </a:t>
            </a:r>
            <a:r>
              <a:rPr lang="en-ZA" b="0" i="1" dirty="0" err="1" smtClean="0"/>
              <a:t>mitzvot</a:t>
            </a:r>
            <a:r>
              <a:rPr lang="en-ZA" b="0" i="1" dirty="0" smtClean="0"/>
              <a:t>, the same as the number of parts in a man’s body. David came and reduced them to eleven (Ps 15), Isaiah to six (Isa 33:15), Micah to three (</a:t>
            </a:r>
            <a:r>
              <a:rPr lang="en-ZA" b="0" i="1" dirty="0" err="1" smtClean="0"/>
              <a:t>Mic</a:t>
            </a:r>
            <a:r>
              <a:rPr lang="en-ZA" b="0" i="1" dirty="0" smtClean="0"/>
              <a:t> 6:8), Isaiah again to two—“Observe and do righteousness” (Isa 56:1). Then Amos came and reduced them to one, “Seek me and live” (Amos 5:4)—as did Habakkuk, “The righteous one will live by his trusting [or by faith] (</a:t>
            </a:r>
            <a:r>
              <a:rPr lang="en-ZA" b="0" i="1" dirty="0" err="1" smtClean="0"/>
              <a:t>Hab</a:t>
            </a:r>
            <a:r>
              <a:rPr lang="en-ZA" b="0" i="1" dirty="0" smtClean="0"/>
              <a:t> 2:4)”’</a:t>
            </a:r>
            <a:r>
              <a:rPr lang="en-ZA" b="0" dirty="0" smtClean="0"/>
              <a:t> (</a:t>
            </a:r>
            <a:r>
              <a:rPr lang="en-ZA" b="0" i="1" dirty="0" err="1" smtClean="0"/>
              <a:t>Makkot</a:t>
            </a:r>
            <a:r>
              <a:rPr lang="en-ZA" b="0" i="1" dirty="0" smtClean="0"/>
              <a:t> </a:t>
            </a:r>
            <a:r>
              <a:rPr lang="en-ZA" b="0" dirty="0" smtClean="0"/>
              <a:t>23b–24a, abridged, from the </a:t>
            </a:r>
            <a:r>
              <a:rPr lang="en-ZA" b="0" i="1" dirty="0" smtClean="0"/>
              <a:t>Jewish New Testament Commentary</a:t>
            </a:r>
            <a:r>
              <a:rPr lang="en-ZA" b="0" dirty="0" smtClean="0"/>
              <a:t>, by David Stern, p. 565).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SAW THE WORDS</a:t>
            </a:r>
            <a:endParaRPr lang="en-ZA" dirty="0"/>
          </a:p>
        </p:txBody>
      </p:sp>
      <p:sp>
        <p:nvSpPr>
          <p:cNvPr id="3" name="Content Placeholder 2"/>
          <p:cNvSpPr>
            <a:spLocks noGrp="1"/>
          </p:cNvSpPr>
          <p:nvPr>
            <p:ph idx="1"/>
          </p:nvPr>
        </p:nvSpPr>
        <p:spPr/>
        <p:txBody>
          <a:bodyPr>
            <a:normAutofit/>
          </a:bodyPr>
          <a:lstStyle/>
          <a:p>
            <a:pPr algn="just">
              <a:lnSpc>
                <a:spcPts val="2100"/>
              </a:lnSpc>
            </a:pPr>
            <a:r>
              <a:rPr lang="en-ZA" b="0" dirty="0" smtClean="0"/>
              <a:t>According to </a:t>
            </a:r>
            <a:r>
              <a:rPr lang="en-ZA" b="0" dirty="0" err="1" smtClean="0"/>
              <a:t>Rashi</a:t>
            </a:r>
            <a:r>
              <a:rPr lang="en-ZA" b="0" dirty="0" smtClean="0"/>
              <a:t>, the entire Ten Words were revealed simultaneously, in a manner that would have been impossible to articulate. What could be the purpose of a communication which could not be cognitively understood? If the Almighty spoke all the Ten Words at once, no one could possibly have even understood one word!! The sages note that perhaps the people did not “</a:t>
            </a:r>
            <a:r>
              <a:rPr lang="en-ZA" b="0" i="1" dirty="0" smtClean="0"/>
              <a:t>hear” </a:t>
            </a:r>
            <a:r>
              <a:rPr lang="en-ZA" b="0" dirty="0" smtClean="0"/>
              <a:t>at all!! The verse immediately following the Ten Words states:</a:t>
            </a:r>
          </a:p>
          <a:p>
            <a:pPr algn="ctr">
              <a:lnSpc>
                <a:spcPts val="2100"/>
              </a:lnSpc>
            </a:pPr>
            <a:r>
              <a:rPr lang="en-ZA" b="0" i="1" dirty="0" smtClean="0">
                <a:solidFill>
                  <a:srgbClr val="004821"/>
                </a:solidFill>
              </a:rPr>
              <a:t>And all the people </a:t>
            </a:r>
            <a:r>
              <a:rPr lang="en-ZA" i="1" dirty="0" smtClean="0">
                <a:solidFill>
                  <a:srgbClr val="004821"/>
                </a:solidFill>
              </a:rPr>
              <a:t>saw</a:t>
            </a:r>
            <a:r>
              <a:rPr lang="en-ZA" b="0" i="1" dirty="0" smtClean="0">
                <a:solidFill>
                  <a:srgbClr val="004821"/>
                </a:solidFill>
              </a:rPr>
              <a:t> the thunders, the lightning flashes, the sound of the ram’s horn, and the mountain smoking. And the people </a:t>
            </a:r>
            <a:r>
              <a:rPr lang="en-ZA" i="1" dirty="0" smtClean="0">
                <a:solidFill>
                  <a:srgbClr val="004821"/>
                </a:solidFill>
              </a:rPr>
              <a:t>saw</a:t>
            </a:r>
            <a:r>
              <a:rPr lang="en-ZA" b="0" i="1" dirty="0" smtClean="0">
                <a:solidFill>
                  <a:srgbClr val="004821"/>
                </a:solidFill>
              </a:rPr>
              <a:t> it, and they trembled and stood at a distance, and said to </a:t>
            </a:r>
            <a:r>
              <a:rPr lang="en-ZA" b="0" i="1" dirty="0" err="1" smtClean="0">
                <a:solidFill>
                  <a:srgbClr val="004821"/>
                </a:solidFill>
              </a:rPr>
              <a:t>Mosheh</a:t>
            </a:r>
            <a:r>
              <a:rPr lang="en-ZA" b="0" i="1" dirty="0" smtClean="0">
                <a:solidFill>
                  <a:srgbClr val="004821"/>
                </a:solidFill>
              </a:rPr>
              <a:t>, “You speak with us and we hear, but let not Elohim speak with us, lest we die.”</a:t>
            </a:r>
            <a:r>
              <a:rPr lang="en-ZA" i="1" dirty="0" smtClean="0">
                <a:solidFill>
                  <a:srgbClr val="004821"/>
                </a:solidFill>
              </a:rPr>
              <a:t> </a:t>
            </a:r>
            <a:r>
              <a:rPr lang="en-ZA" b="1" i="1" dirty="0" smtClean="0">
                <a:solidFill>
                  <a:srgbClr val="004821"/>
                </a:solidFill>
              </a:rPr>
              <a:t>(Exodus 20:18-19)</a:t>
            </a:r>
          </a:p>
          <a:p>
            <a:pPr algn="just">
              <a:lnSpc>
                <a:spcPts val="2100"/>
              </a:lnSpc>
            </a:pPr>
            <a:r>
              <a:rPr lang="en-ZA" b="0" dirty="0" smtClean="0"/>
              <a:t>A more literal translation says that the people were “</a:t>
            </a:r>
            <a:r>
              <a:rPr lang="en-ZA" b="0" i="1" dirty="0" smtClean="0"/>
              <a:t>seeing the voices.” </a:t>
            </a:r>
            <a:r>
              <a:rPr lang="en-ZA" b="0" dirty="0" smtClean="0"/>
              <a:t>It  does not say that the people </a:t>
            </a:r>
            <a:r>
              <a:rPr lang="en-ZA" b="0" i="1" dirty="0" smtClean="0"/>
              <a:t>“heard” </a:t>
            </a:r>
            <a:r>
              <a:rPr lang="en-ZA" b="0" dirty="0" smtClean="0"/>
              <a:t>the words of Elohim. The text says that they “</a:t>
            </a:r>
            <a:r>
              <a:rPr lang="en-ZA" b="0" i="1" dirty="0" smtClean="0"/>
              <a:t>saw</a:t>
            </a:r>
            <a:r>
              <a:rPr lang="en-ZA" b="0" dirty="0" smtClean="0"/>
              <a:t>” the voices, the flames, the sound of the </a:t>
            </a:r>
            <a:r>
              <a:rPr lang="en-ZA" b="0" dirty="0" err="1" smtClean="0"/>
              <a:t>shofar</a:t>
            </a:r>
            <a:r>
              <a:rPr lang="en-ZA" b="0" dirty="0" smtClean="0"/>
              <a:t> and the Mount smoking. These things frightened them, and they asked Moshe to speak that they might instead </a:t>
            </a:r>
            <a:r>
              <a:rPr lang="en-ZA" b="0" i="1" dirty="0" smtClean="0"/>
              <a:t>“hear” </a:t>
            </a:r>
            <a:r>
              <a:rPr lang="en-ZA" b="0" dirty="0" smtClean="0"/>
              <a:t>from him. </a:t>
            </a:r>
            <a:endParaRPr lang="en-ZA" b="0" i="1" dirty="0" smtClean="0">
              <a:solidFill>
                <a:srgbClr val="004821"/>
              </a:solidFill>
            </a:endParaRP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SAW THE SOUNDS</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“Say this to the children of </a:t>
            </a:r>
            <a:r>
              <a:rPr lang="en-ZA" b="0" i="1" dirty="0" err="1" smtClean="0">
                <a:solidFill>
                  <a:srgbClr val="004821"/>
                </a:solidFill>
              </a:rPr>
              <a:t>Yisra’ĕl</a:t>
            </a:r>
            <a:r>
              <a:rPr lang="en-ZA" b="0" i="1" dirty="0" smtClean="0">
                <a:solidFill>
                  <a:srgbClr val="004821"/>
                </a:solidFill>
              </a:rPr>
              <a:t>: ‘You yourselves have seen that I have spoken to you from the heavens. </a:t>
            </a:r>
            <a:r>
              <a:rPr lang="en-US" b="1" i="1" dirty="0" smtClean="0">
                <a:solidFill>
                  <a:srgbClr val="004821"/>
                </a:solidFill>
              </a:rPr>
              <a:t>(Exodus 20:22)</a:t>
            </a:r>
          </a:p>
          <a:p>
            <a:pPr algn="just"/>
            <a:r>
              <a:rPr lang="en-ZA" b="0" dirty="0" err="1" smtClean="0"/>
              <a:t>Rashi</a:t>
            </a:r>
            <a:r>
              <a:rPr lang="en-ZA" b="0" dirty="0" smtClean="0"/>
              <a:t> explains that when the Torah says that the people </a:t>
            </a:r>
            <a:r>
              <a:rPr lang="en-ZA" b="0" i="1" dirty="0" smtClean="0"/>
              <a:t>“saw the sounds</a:t>
            </a:r>
            <a:r>
              <a:rPr lang="en-ZA" b="0" dirty="0" smtClean="0"/>
              <a:t>”, they actually “</a:t>
            </a:r>
            <a:r>
              <a:rPr lang="en-ZA" b="0" i="1" dirty="0" smtClean="0"/>
              <a:t>saw</a:t>
            </a:r>
            <a:r>
              <a:rPr lang="en-ZA" b="0" dirty="0" smtClean="0"/>
              <a:t>” that which is usually “</a:t>
            </a:r>
            <a:r>
              <a:rPr lang="en-ZA" b="0" i="1" dirty="0" smtClean="0"/>
              <a:t>heard”. </a:t>
            </a:r>
            <a:r>
              <a:rPr lang="en-ZA" b="0" dirty="0" smtClean="0"/>
              <a:t>These were very unusual and divine circumstances. To “see” the glory of the Word of Elohim with our own eyes…does this sound familiar?!!</a:t>
            </a:r>
          </a:p>
          <a:p>
            <a:pPr algn="ctr"/>
            <a:r>
              <a:rPr lang="en-ZA" b="0" i="1" dirty="0" smtClean="0">
                <a:solidFill>
                  <a:srgbClr val="004821"/>
                </a:solidFill>
              </a:rPr>
              <a:t>And the Word became flesh and pitched His tent</a:t>
            </a:r>
            <a:r>
              <a:rPr lang="en-ZA" b="0" i="1" baseline="30000" dirty="0" smtClean="0">
                <a:solidFill>
                  <a:srgbClr val="004821"/>
                </a:solidFill>
              </a:rPr>
              <a:t>1</a:t>
            </a:r>
            <a:r>
              <a:rPr lang="en-ZA" b="0" i="1" dirty="0" smtClean="0">
                <a:solidFill>
                  <a:srgbClr val="004821"/>
                </a:solidFill>
              </a:rPr>
              <a:t> among us, and we </a:t>
            </a:r>
            <a:r>
              <a:rPr lang="en-ZA" i="1" dirty="0" smtClean="0">
                <a:solidFill>
                  <a:srgbClr val="004821"/>
                </a:solidFill>
              </a:rPr>
              <a:t>saw</a:t>
            </a:r>
            <a:r>
              <a:rPr lang="en-ZA" b="0" i="1" dirty="0" smtClean="0">
                <a:solidFill>
                  <a:srgbClr val="004821"/>
                </a:solidFill>
              </a:rPr>
              <a:t> His esteem, esteem as of an only brought-forth of a father, complete in favour and truth. </a:t>
            </a:r>
            <a:r>
              <a:rPr lang="en-ZA" b="1" i="1" dirty="0" smtClean="0">
                <a:solidFill>
                  <a:srgbClr val="004821"/>
                </a:solidFill>
              </a:rPr>
              <a:t>(John 1:14) </a:t>
            </a:r>
          </a:p>
          <a:p>
            <a:pPr algn="just"/>
            <a:r>
              <a:rPr lang="en-ZA" b="0" dirty="0" smtClean="0"/>
              <a:t>On the Mountain, we have </a:t>
            </a:r>
            <a:r>
              <a:rPr lang="he-IL" b="0" dirty="0" smtClean="0"/>
              <a:t>יהוה</a:t>
            </a:r>
            <a:r>
              <a:rPr lang="en-ZA" b="0" dirty="0" smtClean="0"/>
              <a:t> speaking in a miraculous way in which the people could “see” what is normally “heard”. It was a completely supernatural experience. No one could possibly doubt that its source was </a:t>
            </a:r>
            <a:r>
              <a:rPr lang="he-IL" b="0" dirty="0" smtClean="0"/>
              <a:t>יהוה</a:t>
            </a:r>
            <a:r>
              <a:rPr lang="en-ZA" b="0" dirty="0" smtClean="0"/>
              <a:t>.</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YITRO</a:t>
            </a:r>
            <a:endParaRPr lang="en-ZA" dirty="0"/>
          </a:p>
        </p:txBody>
      </p:sp>
      <p:sp>
        <p:nvSpPr>
          <p:cNvPr id="3" name="Content Placeholder 2"/>
          <p:cNvSpPr>
            <a:spLocks noGrp="1"/>
          </p:cNvSpPr>
          <p:nvPr>
            <p:ph idx="1"/>
          </p:nvPr>
        </p:nvSpPr>
        <p:spPr/>
        <p:txBody>
          <a:bodyPr>
            <a:normAutofit/>
          </a:bodyPr>
          <a:lstStyle/>
          <a:p>
            <a:pPr algn="ctr">
              <a:lnSpc>
                <a:spcPts val="2400"/>
              </a:lnSpc>
            </a:pPr>
            <a:r>
              <a:rPr lang="en-ZA" b="0" i="1" dirty="0" smtClean="0">
                <a:solidFill>
                  <a:srgbClr val="004821"/>
                </a:solidFill>
              </a:rPr>
              <a:t>And Yithro, the priest of </a:t>
            </a:r>
            <a:r>
              <a:rPr lang="en-ZA" b="0" i="1" dirty="0" err="1" smtClean="0">
                <a:solidFill>
                  <a:srgbClr val="004821"/>
                </a:solidFill>
              </a:rPr>
              <a:t>Miḏyan</a:t>
            </a:r>
            <a:r>
              <a:rPr lang="en-ZA" b="0" i="1" dirty="0" smtClean="0">
                <a:solidFill>
                  <a:srgbClr val="004821"/>
                </a:solidFill>
              </a:rPr>
              <a:t>, </a:t>
            </a:r>
            <a:r>
              <a:rPr lang="en-ZA" b="0" i="1" dirty="0" err="1" smtClean="0">
                <a:solidFill>
                  <a:srgbClr val="004821"/>
                </a:solidFill>
              </a:rPr>
              <a:t>Mosheh’s</a:t>
            </a:r>
            <a:r>
              <a:rPr lang="en-ZA" b="0" i="1" dirty="0" smtClean="0">
                <a:solidFill>
                  <a:srgbClr val="004821"/>
                </a:solidFill>
              </a:rPr>
              <a:t> father-in-law, heard of all that Elohim had done for </a:t>
            </a:r>
            <a:r>
              <a:rPr lang="en-ZA" b="0" i="1" dirty="0" err="1" smtClean="0">
                <a:solidFill>
                  <a:srgbClr val="004821"/>
                </a:solidFill>
              </a:rPr>
              <a:t>Mosheh</a:t>
            </a:r>
            <a:r>
              <a:rPr lang="en-ZA" b="0" i="1" dirty="0" smtClean="0">
                <a:solidFill>
                  <a:srgbClr val="004821"/>
                </a:solidFill>
              </a:rPr>
              <a:t> and for </a:t>
            </a:r>
            <a:r>
              <a:rPr lang="en-ZA" b="0" i="1" dirty="0" err="1" smtClean="0">
                <a:solidFill>
                  <a:srgbClr val="004821"/>
                </a:solidFill>
              </a:rPr>
              <a:t>Yisra’ĕl</a:t>
            </a:r>
            <a:r>
              <a:rPr lang="en-ZA" b="0" i="1" dirty="0" smtClean="0">
                <a:solidFill>
                  <a:srgbClr val="004821"/>
                </a:solidFill>
              </a:rPr>
              <a:t> His people, that </a:t>
            </a:r>
            <a:r>
              <a:rPr lang="he-IL" b="0" i="1" dirty="0" smtClean="0">
                <a:solidFill>
                  <a:srgbClr val="004821"/>
                </a:solidFill>
              </a:rPr>
              <a:t>יהוה</a:t>
            </a:r>
            <a:r>
              <a:rPr lang="en-ZA" b="0" i="1" dirty="0" smtClean="0">
                <a:solidFill>
                  <a:srgbClr val="004821"/>
                </a:solidFill>
              </a:rPr>
              <a:t> had brought </a:t>
            </a:r>
            <a:r>
              <a:rPr lang="en-ZA" b="0" i="1" dirty="0" err="1" smtClean="0">
                <a:solidFill>
                  <a:srgbClr val="004821"/>
                </a:solidFill>
              </a:rPr>
              <a:t>Yisra’ĕl</a:t>
            </a:r>
            <a:r>
              <a:rPr lang="en-ZA" b="0" i="1" dirty="0" smtClean="0">
                <a:solidFill>
                  <a:srgbClr val="004821"/>
                </a:solidFill>
              </a:rPr>
              <a:t> out of </a:t>
            </a:r>
            <a:r>
              <a:rPr lang="en-ZA" b="0" i="1" dirty="0" err="1" smtClean="0">
                <a:solidFill>
                  <a:srgbClr val="004821"/>
                </a:solidFill>
              </a:rPr>
              <a:t>Mitsrayim</a:t>
            </a:r>
            <a:r>
              <a:rPr lang="en-ZA" b="0" i="1" dirty="0" smtClean="0">
                <a:solidFill>
                  <a:srgbClr val="004821"/>
                </a:solidFill>
              </a:rPr>
              <a:t>. </a:t>
            </a:r>
            <a:r>
              <a:rPr lang="en-US" b="1" i="1" dirty="0" smtClean="0">
                <a:solidFill>
                  <a:srgbClr val="004821"/>
                </a:solidFill>
              </a:rPr>
              <a:t>(Exodus 18:1)</a:t>
            </a:r>
          </a:p>
          <a:p>
            <a:pPr algn="just">
              <a:lnSpc>
                <a:spcPts val="2400"/>
              </a:lnSpc>
            </a:pPr>
            <a:r>
              <a:rPr lang="en-ZA" b="0" dirty="0" smtClean="0"/>
              <a:t>In this week's </a:t>
            </a:r>
            <a:r>
              <a:rPr lang="en-ZA" b="0" dirty="0" err="1" smtClean="0"/>
              <a:t>parashat</a:t>
            </a:r>
            <a:r>
              <a:rPr lang="en-ZA" b="0" dirty="0" smtClean="0"/>
              <a:t>, </a:t>
            </a:r>
            <a:r>
              <a:rPr lang="en-ZA" b="0" i="1" dirty="0" err="1" smtClean="0"/>
              <a:t>Yitro</a:t>
            </a:r>
            <a:r>
              <a:rPr lang="en-ZA" b="0" i="1" dirty="0" smtClean="0"/>
              <a:t> ("</a:t>
            </a:r>
            <a:r>
              <a:rPr lang="en-ZA" b="0" i="1" dirty="0" err="1" smtClean="0"/>
              <a:t>Jethro</a:t>
            </a:r>
            <a:r>
              <a:rPr lang="en-ZA" b="0" i="1" dirty="0" smtClean="0"/>
              <a:t>")</a:t>
            </a:r>
            <a:r>
              <a:rPr lang="en-ZA" b="0" dirty="0" smtClean="0"/>
              <a:t> visits Moses at the "</a:t>
            </a:r>
            <a:r>
              <a:rPr lang="en-ZA" b="0" i="1" dirty="0" smtClean="0"/>
              <a:t>Mount of God",</a:t>
            </a:r>
            <a:r>
              <a:rPr lang="en-ZA" b="0" dirty="0" smtClean="0"/>
              <a:t> Mount Sinai. Jethro means "</a:t>
            </a:r>
            <a:r>
              <a:rPr lang="en-ZA" b="0" i="1" dirty="0" smtClean="0"/>
              <a:t>excellence</a:t>
            </a:r>
            <a:r>
              <a:rPr lang="en-ZA" b="0" dirty="0" smtClean="0"/>
              <a:t>" or "</a:t>
            </a:r>
            <a:r>
              <a:rPr lang="en-ZA" b="0" i="1" dirty="0" smtClean="0"/>
              <a:t>eminence"</a:t>
            </a:r>
            <a:r>
              <a:rPr lang="en-ZA" b="0" dirty="0" smtClean="0"/>
              <a:t>. He was also called </a:t>
            </a:r>
            <a:r>
              <a:rPr lang="en-ZA" b="0" dirty="0" err="1" smtClean="0"/>
              <a:t>Reuel</a:t>
            </a:r>
            <a:r>
              <a:rPr lang="en-ZA" b="0" dirty="0" smtClean="0"/>
              <a:t>, meaning "</a:t>
            </a:r>
            <a:r>
              <a:rPr lang="en-ZA" b="0" i="1" dirty="0" smtClean="0"/>
              <a:t>friend of God", </a:t>
            </a:r>
            <a:r>
              <a:rPr lang="en-ZA" b="0" dirty="0" smtClean="0"/>
              <a:t>which may have been a personal name. He was Zipporah's father, and hence Moses' father-in-law who cared for Moses’ family and kept them safe while Moses led the Israelites out of Egypt. </a:t>
            </a:r>
          </a:p>
          <a:p>
            <a:pPr>
              <a:lnSpc>
                <a:spcPts val="2400"/>
              </a:lnSpc>
            </a:pPr>
            <a:r>
              <a:rPr lang="en-ZA" b="0" dirty="0" smtClean="0"/>
              <a:t>Scripture emphasizes the fact that Jethro was Moses’ father-</a:t>
            </a:r>
            <a:r>
              <a:rPr lang="en-ZA" b="0" i="1" dirty="0" smtClean="0"/>
              <a:t>in-law </a:t>
            </a:r>
            <a:r>
              <a:rPr lang="en-ZA" b="0" dirty="0" smtClean="0"/>
              <a:t>twelve times in this chapter alone. Could it be that by this repetition Yahweh wanted us to understand “</a:t>
            </a:r>
            <a:r>
              <a:rPr lang="en-ZA" b="0" i="1" dirty="0" smtClean="0"/>
              <a:t>in-law”</a:t>
            </a:r>
            <a:r>
              <a:rPr lang="en-ZA" b="0" dirty="0" smtClean="0"/>
              <a:t> to mean that Jethro was “</a:t>
            </a:r>
            <a:r>
              <a:rPr lang="en-ZA" b="0" i="1" dirty="0" smtClean="0"/>
              <a:t>in-covenant” </a:t>
            </a:r>
            <a:r>
              <a:rPr lang="en-ZA" b="0" dirty="0" smtClean="0"/>
              <a:t>and that he put His faith in the God of Abraham, Isaac and Jacob, meaning he followed and obeyed </a:t>
            </a:r>
            <a:r>
              <a:rPr lang="he-IL" dirty="0"/>
              <a:t>יהוה</a:t>
            </a:r>
            <a:r>
              <a:rPr lang="en-ZA" b="0" dirty="0" smtClean="0"/>
              <a:t>’s </a:t>
            </a:r>
            <a:r>
              <a:rPr lang="en-ZA" b="0" dirty="0" smtClean="0"/>
              <a:t>commandments? This would have been a huge transformation for the former Midianite priest.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RABBI NOSON WEISZ</a:t>
            </a:r>
            <a:endParaRPr lang="en-ZA" dirty="0"/>
          </a:p>
        </p:txBody>
      </p:sp>
      <p:sp>
        <p:nvSpPr>
          <p:cNvPr id="3" name="Content Placeholder 2"/>
          <p:cNvSpPr>
            <a:spLocks noGrp="1"/>
          </p:cNvSpPr>
          <p:nvPr>
            <p:ph idx="1"/>
          </p:nvPr>
        </p:nvSpPr>
        <p:spPr/>
        <p:txBody>
          <a:bodyPr>
            <a:normAutofit/>
          </a:bodyPr>
          <a:lstStyle/>
          <a:p>
            <a:pPr>
              <a:lnSpc>
                <a:spcPts val="2700"/>
              </a:lnSpc>
            </a:pPr>
            <a:r>
              <a:rPr lang="en-ZA" b="0" dirty="0" smtClean="0"/>
              <a:t>Writes, regarding </a:t>
            </a:r>
            <a:r>
              <a:rPr lang="en-ZA" b="0" dirty="0" err="1" smtClean="0"/>
              <a:t>Parsha</a:t>
            </a:r>
            <a:r>
              <a:rPr lang="en-ZA" b="0" dirty="0" smtClean="0"/>
              <a:t> </a:t>
            </a:r>
            <a:r>
              <a:rPr lang="en-ZA" b="0" dirty="0" err="1" smtClean="0"/>
              <a:t>Yitro</a:t>
            </a:r>
            <a:r>
              <a:rPr lang="en-ZA" b="0" dirty="0" smtClean="0"/>
              <a:t>, </a:t>
            </a:r>
            <a:r>
              <a:rPr lang="en-ZA" b="0" dirty="0" smtClean="0">
                <a:solidFill>
                  <a:srgbClr val="C00000"/>
                </a:solidFill>
              </a:rPr>
              <a:t>“</a:t>
            </a:r>
            <a:r>
              <a:rPr lang="en-ZA" b="0" i="1" dirty="0" smtClean="0">
                <a:solidFill>
                  <a:srgbClr val="C00000"/>
                </a:solidFill>
              </a:rPr>
              <a:t>The purpose of the face-to-face meeting with God at Sinai was to reveal the existence of this spiritually unity that emerges from the shared spiritual source… The people who stood at Mt. Sinai perceived the soul world with absolute clarity, while the physical world receded into the remote distance generally occupied by spiritual matters. A meeting between the Congregation of Israel and God taking place at this high level of spirituality clearly exposed the spiritual connection that exists between all Jews as well as the connection between God and Israel.”. </a:t>
            </a:r>
          </a:p>
          <a:p>
            <a:pPr algn="just">
              <a:lnSpc>
                <a:spcPts val="2700"/>
              </a:lnSpc>
            </a:pPr>
            <a:endParaRPr lang="en-ZA" sz="600"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a:t>
            </a:r>
            <a:endParaRPr lang="en-ZA" dirty="0"/>
          </a:p>
        </p:txBody>
      </p:sp>
      <p:sp>
        <p:nvSpPr>
          <p:cNvPr id="3" name="Content Placeholder 2"/>
          <p:cNvSpPr>
            <a:spLocks noGrp="1"/>
          </p:cNvSpPr>
          <p:nvPr>
            <p:ph idx="1"/>
          </p:nvPr>
        </p:nvSpPr>
        <p:spPr/>
        <p:txBody>
          <a:bodyPr/>
          <a:lstStyle/>
          <a:p>
            <a:r>
              <a:rPr lang="en-ZA" dirty="0" smtClean="0"/>
              <a:t>“I am the LORD your God.” — Ex. 20:2a: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pic>
        <p:nvPicPr>
          <p:cNvPr id="5" name="Picture 4" descr="(hebrew)"/>
          <p:cNvPicPr/>
          <p:nvPr/>
        </p:nvPicPr>
        <p:blipFill>
          <a:blip r:embed="rId2" cstate="print"/>
          <a:srcRect/>
          <a:stretch>
            <a:fillRect/>
          </a:stretch>
        </p:blipFill>
        <p:spPr bwMode="auto">
          <a:xfrm>
            <a:off x="899592" y="2492896"/>
            <a:ext cx="7272808" cy="259228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a:t>
            </a:r>
            <a:r>
              <a:rPr lang="en-ZA" baseline="30000" dirty="0" smtClean="0"/>
              <a:t>ST</a:t>
            </a:r>
            <a:r>
              <a:rPr lang="en-ZA" dirty="0" smtClean="0"/>
              <a:t> COMMANMENT</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“I am </a:t>
            </a:r>
            <a:r>
              <a:rPr lang="he-IL" b="0" i="1" dirty="0" smtClean="0">
                <a:solidFill>
                  <a:srgbClr val="004821"/>
                </a:solidFill>
              </a:rPr>
              <a:t>יהוה</a:t>
            </a:r>
            <a:r>
              <a:rPr lang="en-ZA" b="0" i="1" dirty="0" smtClean="0">
                <a:solidFill>
                  <a:srgbClr val="004821"/>
                </a:solidFill>
              </a:rPr>
              <a:t> your Elohim, who brought you out of the land of </a:t>
            </a:r>
            <a:r>
              <a:rPr lang="en-ZA" b="0" i="1" dirty="0" err="1" smtClean="0">
                <a:solidFill>
                  <a:srgbClr val="004821"/>
                </a:solidFill>
              </a:rPr>
              <a:t>Mitsrayim</a:t>
            </a:r>
            <a:r>
              <a:rPr lang="en-ZA" b="0" i="1" dirty="0" smtClean="0">
                <a:solidFill>
                  <a:srgbClr val="004821"/>
                </a:solidFill>
              </a:rPr>
              <a:t>, out of the house of slavery.</a:t>
            </a:r>
            <a:r>
              <a:rPr lang="en-ZA" i="1" dirty="0" smtClean="0">
                <a:solidFill>
                  <a:srgbClr val="004821"/>
                </a:solidFill>
              </a:rPr>
              <a:t> </a:t>
            </a:r>
            <a:r>
              <a:rPr lang="en-US" b="1" i="1" dirty="0" smtClean="0">
                <a:solidFill>
                  <a:srgbClr val="004821"/>
                </a:solidFill>
              </a:rPr>
              <a:t>(Exodus 20:2)</a:t>
            </a:r>
          </a:p>
          <a:p>
            <a:pPr algn="just"/>
            <a:r>
              <a:rPr lang="en-ZA" b="0" dirty="0" smtClean="0"/>
              <a:t>Know that there is an Elohim. Don't just believe in Him; seek to know intellectually as well as emotionally, through the design of His creation and genius of Torah. Rabbi </a:t>
            </a:r>
            <a:r>
              <a:rPr lang="en-ZA" b="0" dirty="0" err="1" smtClean="0"/>
              <a:t>Noach</a:t>
            </a:r>
            <a:r>
              <a:rPr lang="en-ZA" b="0" dirty="0" smtClean="0"/>
              <a:t> Weinberg, </a:t>
            </a:r>
            <a:r>
              <a:rPr lang="en-ZA" b="0" dirty="0" err="1" smtClean="0"/>
              <a:t>zt’l</a:t>
            </a:r>
            <a:r>
              <a:rPr lang="en-ZA" b="0" dirty="0" smtClean="0"/>
              <a:t>, in his teaching on </a:t>
            </a:r>
            <a:r>
              <a:rPr lang="en-ZA" b="0" dirty="0" err="1" smtClean="0"/>
              <a:t>Parsha</a:t>
            </a:r>
            <a:r>
              <a:rPr lang="en-ZA" b="0" dirty="0" smtClean="0"/>
              <a:t> Yithro, tells us, </a:t>
            </a:r>
            <a:r>
              <a:rPr lang="en-ZA" b="0" i="1" dirty="0" smtClean="0"/>
              <a:t>“</a:t>
            </a:r>
            <a:r>
              <a:rPr lang="en-ZA" b="0" i="1" dirty="0" smtClean="0">
                <a:solidFill>
                  <a:srgbClr val="C00000"/>
                </a:solidFill>
              </a:rPr>
              <a:t>The first of the Ten Commandments is the mitzvah of </a:t>
            </a:r>
            <a:r>
              <a:rPr lang="en-ZA" b="0" i="1" dirty="0" err="1" smtClean="0">
                <a:solidFill>
                  <a:srgbClr val="C00000"/>
                </a:solidFill>
              </a:rPr>
              <a:t>Emuna</a:t>
            </a:r>
            <a:r>
              <a:rPr lang="en-ZA" b="0" i="1" dirty="0" smtClean="0">
                <a:solidFill>
                  <a:srgbClr val="C00000"/>
                </a:solidFill>
              </a:rPr>
              <a:t>, to believe in the one God as the first Cause of all existence, Who constantly creates and sustains all of creation. There is another fundamental concept that is connected to </a:t>
            </a:r>
            <a:r>
              <a:rPr lang="en-ZA" b="0" i="1" dirty="0" err="1" smtClean="0">
                <a:solidFill>
                  <a:srgbClr val="C00000"/>
                </a:solidFill>
              </a:rPr>
              <a:t>Emuna</a:t>
            </a:r>
            <a:r>
              <a:rPr lang="en-ZA" b="0" i="1" dirty="0" smtClean="0">
                <a:solidFill>
                  <a:srgbClr val="C00000"/>
                </a:solidFill>
              </a:rPr>
              <a:t>, that of </a:t>
            </a:r>
            <a:r>
              <a:rPr lang="en-ZA" b="0" i="1" dirty="0" err="1" smtClean="0">
                <a:solidFill>
                  <a:srgbClr val="C00000"/>
                </a:solidFill>
              </a:rPr>
              <a:t>Bitachon</a:t>
            </a:r>
            <a:r>
              <a:rPr lang="en-ZA" b="0" i="1" dirty="0" smtClean="0">
                <a:solidFill>
                  <a:srgbClr val="C00000"/>
                </a:solidFill>
              </a:rPr>
              <a:t>, trust in God… The obligation to have </a:t>
            </a:r>
            <a:r>
              <a:rPr lang="en-ZA" b="0" i="1" dirty="0" err="1" smtClean="0">
                <a:solidFill>
                  <a:srgbClr val="C00000"/>
                </a:solidFill>
              </a:rPr>
              <a:t>Emuna</a:t>
            </a:r>
            <a:r>
              <a:rPr lang="en-ZA" b="0" i="1" dirty="0" smtClean="0">
                <a:solidFill>
                  <a:srgbClr val="C00000"/>
                </a:solidFill>
              </a:rPr>
              <a:t> requires that one believe in the fundamental tenets about God such as First Cause and Divine Providence, whereas </a:t>
            </a:r>
            <a:r>
              <a:rPr lang="en-ZA" b="0" i="1" dirty="0" err="1" smtClean="0">
                <a:solidFill>
                  <a:srgbClr val="C00000"/>
                </a:solidFill>
              </a:rPr>
              <a:t>Bitachon</a:t>
            </a:r>
            <a:r>
              <a:rPr lang="en-ZA" b="0" i="1" dirty="0" smtClean="0">
                <a:solidFill>
                  <a:srgbClr val="C00000"/>
                </a:solidFill>
              </a:rPr>
              <a:t> is applying that belief in practice.”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WORD</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How can we be sure that </a:t>
            </a:r>
            <a:r>
              <a:rPr lang="he-IL" b="0" dirty="0" smtClean="0"/>
              <a:t>יהוה</a:t>
            </a:r>
            <a:r>
              <a:rPr lang="en-ZA" b="0" dirty="0" smtClean="0"/>
              <a:t> intended for this to be the </a:t>
            </a:r>
            <a:r>
              <a:rPr lang="en-ZA" i="1" dirty="0" smtClean="0"/>
              <a:t>“First Word”? </a:t>
            </a:r>
            <a:r>
              <a:rPr lang="en-ZA" b="0" dirty="0" smtClean="0"/>
              <a:t>In the oldest Hebrew manuscripts that we have, including the Dead Sea Scrolls, there is an </a:t>
            </a:r>
            <a:r>
              <a:rPr lang="en-ZA" b="0" i="1" dirty="0" smtClean="0"/>
              <a:t>“aleph” </a:t>
            </a:r>
            <a:r>
              <a:rPr lang="en-ZA" b="0" dirty="0" smtClean="0"/>
              <a:t>(the first letter, also the number 1) in the margin. Other commandments/words are also numbered. </a:t>
            </a:r>
          </a:p>
          <a:p>
            <a:pPr algn="just">
              <a:lnSpc>
                <a:spcPts val="2400"/>
              </a:lnSpc>
            </a:pPr>
            <a:r>
              <a:rPr lang="en-ZA" b="0" dirty="0" smtClean="0">
                <a:solidFill>
                  <a:srgbClr val="C00000"/>
                </a:solidFill>
              </a:rPr>
              <a:t>In the early 300’s, the Roman Church excluded the 1st commandment and instead began with the 2nd which they also divided into two. Because they wanted no connection between things that were considered Jewish and Christianity. It was an anti-Semitic decision.</a:t>
            </a:r>
          </a:p>
          <a:p>
            <a:pPr algn="just">
              <a:lnSpc>
                <a:spcPts val="2400"/>
              </a:lnSpc>
            </a:pPr>
            <a:r>
              <a:rPr lang="en-ZA" b="0" dirty="0" smtClean="0"/>
              <a:t>By virtually ignoring the First Word for thousands of years, we have missed a cornerstone of our faith. The First Word impresses on us that </a:t>
            </a:r>
            <a:r>
              <a:rPr lang="en-ZA" b="0" i="1" dirty="0" smtClean="0"/>
              <a:t>“we must know”</a:t>
            </a:r>
            <a:r>
              <a:rPr lang="en-ZA" b="0" dirty="0" smtClean="0"/>
              <a:t> this Elohim before we can even go on to the rest of the Words/Commandments. First, what is His personal Name? The personal name of </a:t>
            </a:r>
            <a:r>
              <a:rPr lang="he-IL" b="0" dirty="0" smtClean="0"/>
              <a:t>יהוה</a:t>
            </a:r>
            <a:r>
              <a:rPr lang="en-ZA" b="0" dirty="0" smtClean="0"/>
              <a:t> was given to Moses on this very mountain 40 years earlier when he was shepherding sheep. Now Moses the shepherd has returned with the Father’s flock and they will hear for themselves His holy Name.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DESCRIPTION OF </a:t>
            </a:r>
            <a:r>
              <a:rPr lang="he-IL" sz="4800" b="0" dirty="0" smtClean="0"/>
              <a:t>יהוה</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This First Word is the way </a:t>
            </a:r>
            <a:r>
              <a:rPr lang="he-IL" b="0" dirty="0" smtClean="0"/>
              <a:t>יהוה</a:t>
            </a:r>
            <a:r>
              <a:rPr lang="en-ZA" b="0" dirty="0" smtClean="0"/>
              <a:t> has chosen to define who He is. Why did He choose this description as “</a:t>
            </a:r>
            <a:r>
              <a:rPr lang="en-ZA" i="1" dirty="0" smtClean="0"/>
              <a:t>your Elohim who brought you out of the land of Egypt, out of the house of bondage”? </a:t>
            </a:r>
            <a:r>
              <a:rPr lang="en-ZA" b="0" dirty="0" smtClean="0"/>
              <a:t>Why didn’t He say, </a:t>
            </a:r>
            <a:r>
              <a:rPr lang="en-ZA" b="0" i="1" dirty="0" smtClean="0"/>
              <a:t>“I am the Elohim who created the heavens and the earth?” </a:t>
            </a:r>
            <a:r>
              <a:rPr lang="en-ZA" b="0" dirty="0" smtClean="0"/>
              <a:t>Or, “</a:t>
            </a:r>
            <a:r>
              <a:rPr lang="en-ZA" b="0" i="1" dirty="0" smtClean="0"/>
              <a:t>I am the Elohim who has ultimate power on the earth?”</a:t>
            </a:r>
            <a:r>
              <a:rPr lang="en-ZA" b="0" dirty="0" smtClean="0"/>
              <a:t>. What else could He have been saying?</a:t>
            </a:r>
          </a:p>
          <a:p>
            <a:pPr marL="273050" indent="-273050" algn="just">
              <a:lnSpc>
                <a:spcPts val="2400"/>
              </a:lnSpc>
            </a:pPr>
            <a:r>
              <a:rPr lang="en-ZA" b="0" i="1" dirty="0" smtClean="0">
                <a:solidFill>
                  <a:srgbClr val="C00000"/>
                </a:solidFill>
              </a:rPr>
              <a:t>• By referring to their bondage in Egypt, He was referencing that He was their covenant Elohim. The experiences they had had leaving Egypt pointed them back to the fulfilment of the covenant promise made to Abram. Knowing this would give them a sense of connection with the patriarchs and the promises given to them. (Genesis 15:12)</a:t>
            </a:r>
          </a:p>
          <a:p>
            <a:pPr marL="273050" indent="-273050" algn="just">
              <a:lnSpc>
                <a:spcPts val="2400"/>
              </a:lnSpc>
              <a:buFont typeface="Arial" pitchFamily="34" charset="0"/>
              <a:buChar char="•"/>
            </a:pPr>
            <a:r>
              <a:rPr lang="he-IL" b="0" i="1" dirty="0" smtClean="0">
                <a:solidFill>
                  <a:srgbClr val="C00000"/>
                </a:solidFill>
              </a:rPr>
              <a:t>יהוה</a:t>
            </a:r>
            <a:r>
              <a:rPr lang="en-ZA" b="0" i="1" dirty="0" smtClean="0">
                <a:solidFill>
                  <a:srgbClr val="C00000"/>
                </a:solidFill>
              </a:rPr>
              <a:t> had delivered them from serving Pharaoh and now it was Him they were to be serving (Exodus 9:13)</a:t>
            </a:r>
          </a:p>
          <a:p>
            <a:pPr marL="273050" indent="-273050" algn="just">
              <a:lnSpc>
                <a:spcPts val="2400"/>
              </a:lnSpc>
              <a:buFont typeface="Arial" pitchFamily="34" charset="0"/>
              <a:buChar char="•"/>
            </a:pPr>
            <a:r>
              <a:rPr lang="en-ZA" b="0" i="1" dirty="0" smtClean="0">
                <a:solidFill>
                  <a:srgbClr val="C00000"/>
                </a:solidFill>
              </a:rPr>
              <a:t>He says, “I am YOUR Elohim”….your Master. He had redeemed them from slavery in order that they might become His bride.</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PARABLE: RAMBAM</a:t>
            </a:r>
            <a:endParaRPr lang="en-ZA" dirty="0"/>
          </a:p>
        </p:txBody>
      </p:sp>
      <p:sp>
        <p:nvSpPr>
          <p:cNvPr id="3" name="Content Placeholder 2"/>
          <p:cNvSpPr>
            <a:spLocks noGrp="1"/>
          </p:cNvSpPr>
          <p:nvPr>
            <p:ph idx="1"/>
          </p:nvPr>
        </p:nvSpPr>
        <p:spPr/>
        <p:txBody>
          <a:bodyPr/>
          <a:lstStyle/>
          <a:p>
            <a:r>
              <a:rPr lang="en-ZA" b="0" i="1" dirty="0" smtClean="0">
                <a:solidFill>
                  <a:srgbClr val="C00000"/>
                </a:solidFill>
              </a:rPr>
              <a:t>“Imagine a king who comes to a province and is not recognized. His courtiers urge him to start giving orders, since he is a king. Yet, the king hesitates. If they do not accept my sovereignty, he asks, why would they obey my commandments? God faced the same question at Sinai. If the Israelites are unsure of my existence, God wondered, why would they obey My laws? Therefore, the first commandment concerns not action, but apprehension. It addresses our internal sensibility, not our external behaviour. It asks not for obedience, but for relationship, and relationship is the foundation of the Torah.”</a:t>
            </a:r>
            <a:endParaRPr lang="en-ZA" b="0"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a:t>
            </a:r>
            <a:endParaRPr lang="en-ZA" dirty="0"/>
          </a:p>
        </p:txBody>
      </p:sp>
      <p:sp>
        <p:nvSpPr>
          <p:cNvPr id="3" name="Content Placeholder 2"/>
          <p:cNvSpPr>
            <a:spLocks noGrp="1"/>
          </p:cNvSpPr>
          <p:nvPr>
            <p:ph idx="1"/>
          </p:nvPr>
        </p:nvSpPr>
        <p:spPr/>
        <p:txBody>
          <a:bodyPr/>
          <a:lstStyle/>
          <a:p>
            <a:r>
              <a:rPr lang="en-ZA" dirty="0" smtClean="0"/>
              <a:t>“Thou </a:t>
            </a:r>
            <a:r>
              <a:rPr lang="en-ZA" dirty="0" err="1" smtClean="0"/>
              <a:t>shalt</a:t>
            </a:r>
            <a:r>
              <a:rPr lang="en-ZA" dirty="0" smtClean="0"/>
              <a:t> have no other gods before me.”— Ex. 20:3: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pic>
        <p:nvPicPr>
          <p:cNvPr id="6" name="Picture 5" descr="(hebrew)"/>
          <p:cNvPicPr/>
          <p:nvPr/>
        </p:nvPicPr>
        <p:blipFill>
          <a:blip r:embed="rId2" cstate="print"/>
          <a:srcRect/>
          <a:stretch>
            <a:fillRect/>
          </a:stretch>
        </p:blipFill>
        <p:spPr bwMode="auto">
          <a:xfrm>
            <a:off x="611560" y="2276872"/>
            <a:ext cx="7632848" cy="3816424"/>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a:t>
            </a:r>
            <a:r>
              <a:rPr lang="en-ZA" baseline="30000" dirty="0" smtClean="0"/>
              <a:t>ND</a:t>
            </a:r>
            <a:r>
              <a:rPr lang="en-ZA" dirty="0" smtClean="0"/>
              <a:t> COMMANDMENT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004821"/>
                </a:solidFill>
              </a:rPr>
              <a:t>“You have no other mighty ones against My face. “You do not make for yourself a carved image, or any likeness of that which is in the heavens above, or which is in the earth beneath, or which is in the waters under the earth, you do not bow down to them nor serve them. For I ..am a jealous </a:t>
            </a:r>
            <a:r>
              <a:rPr lang="en-ZA" b="0" i="1" dirty="0" err="1" smtClean="0">
                <a:solidFill>
                  <a:srgbClr val="004821"/>
                </a:solidFill>
              </a:rPr>
              <a:t>Ěl</a:t>
            </a:r>
            <a:r>
              <a:rPr lang="en-ZA" b="0" i="1" dirty="0" smtClean="0">
                <a:solidFill>
                  <a:srgbClr val="004821"/>
                </a:solidFill>
              </a:rPr>
              <a:t>, visiting the crookedness of the fathers on the children to the third and fourth generations of those who hate Me, but showing kindness to thousands, to those who love Me and guard My commands.</a:t>
            </a:r>
            <a:r>
              <a:rPr lang="en-ZA" i="1" dirty="0" smtClean="0">
                <a:solidFill>
                  <a:srgbClr val="004821"/>
                </a:solidFill>
              </a:rPr>
              <a:t> </a:t>
            </a:r>
            <a:r>
              <a:rPr lang="en-US" b="1" i="1" dirty="0" smtClean="0">
                <a:solidFill>
                  <a:srgbClr val="004821"/>
                </a:solidFill>
              </a:rPr>
              <a:t>(Exodus 20:3-6)</a:t>
            </a:r>
          </a:p>
          <a:p>
            <a:pPr>
              <a:lnSpc>
                <a:spcPts val="2100"/>
              </a:lnSpc>
            </a:pPr>
            <a:r>
              <a:rPr lang="en-ZA" b="0" dirty="0" smtClean="0"/>
              <a:t>We are not to commit idolatry. This means making and worshipping carved or molten images. We are not to practice idolatry and say it is unto Him. The Hebrew words in Torah here are “</a:t>
            </a:r>
            <a:r>
              <a:rPr lang="en-ZA" b="0" i="1" dirty="0" err="1" smtClean="0"/>
              <a:t>phasal</a:t>
            </a:r>
            <a:r>
              <a:rPr lang="en-ZA" b="0" dirty="0" smtClean="0"/>
              <a:t>” (fey-</a:t>
            </a:r>
            <a:r>
              <a:rPr lang="en-ZA" b="0" dirty="0" err="1" smtClean="0"/>
              <a:t>samech</a:t>
            </a:r>
            <a:r>
              <a:rPr lang="en-ZA" b="0" dirty="0" smtClean="0"/>
              <a:t>-lamed) for “</a:t>
            </a:r>
            <a:r>
              <a:rPr lang="en-ZA" b="0" i="1" dirty="0" smtClean="0"/>
              <a:t>carved (or graven) image”, </a:t>
            </a:r>
            <a:r>
              <a:rPr lang="en-ZA" b="0" dirty="0" smtClean="0"/>
              <a:t>which means “</a:t>
            </a:r>
            <a:r>
              <a:rPr lang="en-ZA" b="0" i="1" dirty="0" smtClean="0"/>
              <a:t>carved”, “</a:t>
            </a:r>
            <a:r>
              <a:rPr lang="en-ZA" b="0" i="1" dirty="0" err="1" smtClean="0"/>
              <a:t>molded</a:t>
            </a:r>
            <a:r>
              <a:rPr lang="en-ZA" b="0" i="1" dirty="0" smtClean="0"/>
              <a:t>”, “fashioned” or “made”. </a:t>
            </a:r>
            <a:r>
              <a:rPr lang="en-ZA" b="0" dirty="0" smtClean="0"/>
              <a:t>And, </a:t>
            </a:r>
            <a:r>
              <a:rPr lang="en-ZA" b="0" i="1" dirty="0" smtClean="0"/>
              <a:t>“</a:t>
            </a:r>
            <a:r>
              <a:rPr lang="en-ZA" b="0" i="1" dirty="0" err="1" smtClean="0"/>
              <a:t>te‟moonah</a:t>
            </a:r>
            <a:r>
              <a:rPr lang="en-ZA" b="0" dirty="0" smtClean="0"/>
              <a:t>” (</a:t>
            </a:r>
            <a:r>
              <a:rPr lang="en-ZA" b="0" dirty="0" err="1" smtClean="0"/>
              <a:t>tav</a:t>
            </a:r>
            <a:r>
              <a:rPr lang="en-ZA" b="0" dirty="0" smtClean="0"/>
              <a:t>-mem-</a:t>
            </a:r>
            <a:r>
              <a:rPr lang="en-ZA" b="0" dirty="0" err="1" smtClean="0"/>
              <a:t>yud</a:t>
            </a:r>
            <a:r>
              <a:rPr lang="en-ZA" b="0" dirty="0" smtClean="0"/>
              <a:t>-nun-hey) for “</a:t>
            </a:r>
            <a:r>
              <a:rPr lang="en-ZA" b="0" i="1" dirty="0" smtClean="0"/>
              <a:t>likeness”</a:t>
            </a:r>
            <a:r>
              <a:rPr lang="en-ZA" b="0" dirty="0" smtClean="0"/>
              <a:t> which is “</a:t>
            </a:r>
            <a:r>
              <a:rPr lang="en-ZA" b="0" i="1" dirty="0" smtClean="0"/>
              <a:t>appearance” or “image”. </a:t>
            </a:r>
            <a:endParaRPr lang="en-ZA" b="0" i="1" dirty="0" smtClean="0"/>
          </a:p>
          <a:p>
            <a:pPr algn="ctr">
              <a:lnSpc>
                <a:spcPts val="2100"/>
              </a:lnSpc>
            </a:pPr>
            <a:r>
              <a:rPr lang="en-ZA" dirty="0" smtClean="0"/>
              <a:t>“</a:t>
            </a:r>
            <a:r>
              <a:rPr lang="en-ZA" b="0" i="1" dirty="0" smtClean="0">
                <a:solidFill>
                  <a:srgbClr val="004821"/>
                </a:solidFill>
              </a:rPr>
              <a:t>Therefore, diligently guard yourselves, for you saw no form when </a:t>
            </a:r>
            <a:r>
              <a:rPr lang="he-IL" b="0" i="1" dirty="0" smtClean="0">
                <a:solidFill>
                  <a:srgbClr val="004821"/>
                </a:solidFill>
              </a:rPr>
              <a:t>יהוה</a:t>
            </a:r>
            <a:r>
              <a:rPr lang="en-ZA" b="0" i="1" dirty="0" smtClean="0">
                <a:solidFill>
                  <a:srgbClr val="004821"/>
                </a:solidFill>
              </a:rPr>
              <a:t> spoke to you at </a:t>
            </a:r>
            <a:r>
              <a:rPr lang="en-ZA" b="0" i="1" dirty="0" err="1" smtClean="0">
                <a:solidFill>
                  <a:srgbClr val="004821"/>
                </a:solidFill>
              </a:rPr>
              <a:t>Ḥorĕb</a:t>
            </a:r>
            <a:r>
              <a:rPr lang="en-ZA" b="0" i="1" dirty="0" smtClean="0">
                <a:solidFill>
                  <a:srgbClr val="004821"/>
                </a:solidFill>
              </a:rPr>
              <a:t>̱ out of the midst of the fire, lest you should do corruptly and shall make for yourselves a carved image in the form of any figure – the likeness of male or female, </a:t>
            </a:r>
            <a:r>
              <a:rPr lang="en-US" b="1" i="1" dirty="0" smtClean="0">
                <a:solidFill>
                  <a:srgbClr val="004821"/>
                </a:solidFill>
              </a:rPr>
              <a:t>(Deuteronomy 4:15-16)</a:t>
            </a:r>
          </a:p>
          <a:p>
            <a:endParaRPr lang="en-US" dirty="0" smtClean="0"/>
          </a:p>
          <a:p>
            <a:pPr algn="just">
              <a:lnSpc>
                <a:spcPts val="2100"/>
              </a:lnSpc>
            </a:pPr>
            <a:r>
              <a:rPr lang="en-ZA" b="0" i="1" dirty="0" smtClean="0">
                <a:solidFill>
                  <a:srgbClr val="004821"/>
                </a:solidFill>
              </a:rPr>
              <a:t> </a:t>
            </a:r>
          </a:p>
          <a:p>
            <a:pPr algn="just">
              <a:lnSpc>
                <a:spcPts val="2100"/>
              </a:lnSpc>
            </a:pPr>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“Thou </a:t>
            </a:r>
            <a:r>
              <a:rPr lang="en-ZA" i="1" dirty="0" err="1" smtClean="0">
                <a:solidFill>
                  <a:srgbClr val="004821"/>
                </a:solidFill>
              </a:rPr>
              <a:t>shalt</a:t>
            </a:r>
            <a:r>
              <a:rPr lang="en-ZA" i="1" dirty="0" smtClean="0">
                <a:solidFill>
                  <a:srgbClr val="004821"/>
                </a:solidFill>
              </a:rPr>
              <a:t> not take the name of the LORD your God in vain”</a:t>
            </a:r>
          </a:p>
          <a:p>
            <a:pPr algn="ctr"/>
            <a:r>
              <a:rPr lang="en-ZA" b="1" i="1" dirty="0" smtClean="0">
                <a:solidFill>
                  <a:srgbClr val="004821"/>
                </a:solidFill>
              </a:rPr>
              <a:t>— Ex. 20:7a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pic>
        <p:nvPicPr>
          <p:cNvPr id="5" name="Picture 4" descr="(hebrew)"/>
          <p:cNvPicPr/>
          <p:nvPr/>
        </p:nvPicPr>
        <p:blipFill>
          <a:blip r:embed="rId2" cstate="print"/>
          <a:srcRect/>
          <a:stretch>
            <a:fillRect/>
          </a:stretch>
        </p:blipFill>
        <p:spPr bwMode="auto">
          <a:xfrm>
            <a:off x="1259632" y="2564904"/>
            <a:ext cx="7056784" cy="3816424"/>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a:t>
            </a:r>
            <a:r>
              <a:rPr lang="en-ZA" baseline="30000" dirty="0" smtClean="0"/>
              <a:t>RD</a:t>
            </a:r>
            <a:r>
              <a:rPr lang="en-ZA" dirty="0" smtClean="0"/>
              <a:t> COMMANDMENT</a:t>
            </a:r>
            <a:endParaRPr lang="en-ZA" dirty="0"/>
          </a:p>
        </p:txBody>
      </p:sp>
      <p:sp>
        <p:nvSpPr>
          <p:cNvPr id="3" name="Content Placeholder 2"/>
          <p:cNvSpPr>
            <a:spLocks noGrp="1"/>
          </p:cNvSpPr>
          <p:nvPr>
            <p:ph idx="1"/>
          </p:nvPr>
        </p:nvSpPr>
        <p:spPr>
          <a:xfrm>
            <a:off x="467544" y="1600200"/>
            <a:ext cx="8229600" cy="5257800"/>
          </a:xfrm>
        </p:spPr>
        <p:txBody>
          <a:bodyPr>
            <a:noAutofit/>
          </a:bodyPr>
          <a:lstStyle/>
          <a:p>
            <a:pPr algn="ctr">
              <a:lnSpc>
                <a:spcPts val="2400"/>
              </a:lnSpc>
            </a:pPr>
            <a:r>
              <a:rPr lang="en-ZA" b="0" i="1" dirty="0" smtClean="0">
                <a:solidFill>
                  <a:srgbClr val="004821"/>
                </a:solidFill>
              </a:rPr>
              <a:t>“You do not bring</a:t>
            </a:r>
            <a:r>
              <a:rPr lang="en-ZA" b="0" i="1" baseline="30000" dirty="0" smtClean="0">
                <a:solidFill>
                  <a:srgbClr val="004821"/>
                </a:solidFill>
              </a:rPr>
              <a:t>1</a:t>
            </a:r>
            <a:r>
              <a:rPr lang="en-ZA" b="0" i="1" dirty="0" smtClean="0">
                <a:solidFill>
                  <a:srgbClr val="004821"/>
                </a:solidFill>
              </a:rPr>
              <a:t> the Name of </a:t>
            </a:r>
            <a:r>
              <a:rPr lang="he-IL" b="0" i="1" dirty="0" smtClean="0">
                <a:solidFill>
                  <a:srgbClr val="004821"/>
                </a:solidFill>
              </a:rPr>
              <a:t>יהוה</a:t>
            </a:r>
            <a:r>
              <a:rPr lang="en-ZA" b="0" i="1" dirty="0" smtClean="0">
                <a:solidFill>
                  <a:srgbClr val="004821"/>
                </a:solidFill>
              </a:rPr>
              <a:t> your Elohim to naught, for </a:t>
            </a:r>
            <a:r>
              <a:rPr lang="he-IL" b="0" i="1" dirty="0" smtClean="0">
                <a:solidFill>
                  <a:srgbClr val="004821"/>
                </a:solidFill>
              </a:rPr>
              <a:t>יהוה</a:t>
            </a:r>
            <a:r>
              <a:rPr lang="en-ZA" b="0" i="1" dirty="0" smtClean="0">
                <a:solidFill>
                  <a:srgbClr val="004821"/>
                </a:solidFill>
              </a:rPr>
              <a:t> does not leave the one unpunished who brings His Name to naught. </a:t>
            </a:r>
            <a:r>
              <a:rPr lang="en-US" b="1" i="1" dirty="0" smtClean="0">
                <a:solidFill>
                  <a:srgbClr val="004821"/>
                </a:solidFill>
              </a:rPr>
              <a:t>(Exodus 20:7)</a:t>
            </a:r>
          </a:p>
          <a:p>
            <a:pPr algn="just">
              <a:lnSpc>
                <a:spcPts val="2400"/>
              </a:lnSpc>
            </a:pPr>
            <a:r>
              <a:rPr lang="en-ZA" b="0" dirty="0" smtClean="0"/>
              <a:t>Do not make, or cause, His name to mean, or become, “</a:t>
            </a:r>
            <a:r>
              <a:rPr lang="en-ZA" b="0" i="1" dirty="0" smtClean="0"/>
              <a:t>nothing”</a:t>
            </a:r>
            <a:r>
              <a:rPr lang="en-ZA" b="0" dirty="0" smtClean="0"/>
              <a:t>. We are not to use substitute names or titles in place of His Set-Apart Name “</a:t>
            </a:r>
            <a:r>
              <a:rPr lang="he-IL" b="0" dirty="0" smtClean="0"/>
              <a:t>יהוה </a:t>
            </a:r>
            <a:r>
              <a:rPr lang="en-ZA" b="0" dirty="0" smtClean="0"/>
              <a:t>”, in our prayers and intimate time.</a:t>
            </a:r>
          </a:p>
          <a:p>
            <a:pPr algn="just">
              <a:lnSpc>
                <a:spcPts val="2400"/>
              </a:lnSpc>
            </a:pPr>
            <a:r>
              <a:rPr lang="en-ZA" b="0" dirty="0" smtClean="0"/>
              <a:t>Likewise, we are not to diminish His Name by using it commonly, as that too is part of making His name nothing. Terms like “</a:t>
            </a:r>
            <a:r>
              <a:rPr lang="en-ZA" b="0" i="1" dirty="0" err="1" smtClean="0"/>
              <a:t>Adon</a:t>
            </a:r>
            <a:r>
              <a:rPr lang="en-ZA" b="0" i="1" dirty="0" smtClean="0"/>
              <a:t>”</a:t>
            </a:r>
            <a:r>
              <a:rPr lang="en-ZA" b="0" dirty="0" smtClean="0"/>
              <a:t> or “</a:t>
            </a:r>
            <a:r>
              <a:rPr lang="en-ZA" b="0" i="1" dirty="0" err="1" smtClean="0"/>
              <a:t>Adonai</a:t>
            </a:r>
            <a:r>
              <a:rPr lang="en-ZA" b="0" i="1" dirty="0" smtClean="0"/>
              <a:t>”</a:t>
            </a:r>
            <a:r>
              <a:rPr lang="en-ZA" b="0" dirty="0" smtClean="0"/>
              <a:t> (Master / my Master) are fine to use in everyday conversation. Jews also use </a:t>
            </a:r>
            <a:r>
              <a:rPr lang="en-ZA" b="0" i="1" dirty="0" smtClean="0"/>
              <a:t>“</a:t>
            </a:r>
            <a:r>
              <a:rPr lang="en-ZA" b="0" i="1" dirty="0" err="1" smtClean="0"/>
              <a:t>HaShem</a:t>
            </a:r>
            <a:r>
              <a:rPr lang="en-ZA" b="0" i="1" dirty="0" smtClean="0"/>
              <a:t>” </a:t>
            </a:r>
            <a:r>
              <a:rPr lang="en-ZA" b="0" dirty="0" smtClean="0"/>
              <a:t>in this same context. In prayer and study, they read </a:t>
            </a:r>
            <a:r>
              <a:rPr lang="he-IL" b="0" dirty="0" smtClean="0"/>
              <a:t>יהוה </a:t>
            </a:r>
            <a:r>
              <a:rPr lang="en-ZA" b="0" dirty="0" smtClean="0"/>
              <a:t>. They revere His Name to such an extent that they </a:t>
            </a:r>
            <a:r>
              <a:rPr lang="en-ZA" b="0" dirty="0" smtClean="0"/>
              <a:t>don’t </a:t>
            </a:r>
            <a:r>
              <a:rPr lang="en-ZA" b="0" dirty="0" smtClean="0"/>
              <a:t>speak it openly. That is reverence and not a character flaw, as some would have you believe. He specifically says that He will not leave those who bring His Name to naught unpunished. We should be careful in all aspects here.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PRIEST OF MIDYAN</a:t>
            </a:r>
            <a:endParaRPr lang="en-ZA" dirty="0"/>
          </a:p>
        </p:txBody>
      </p:sp>
      <p:sp>
        <p:nvSpPr>
          <p:cNvPr id="3" name="Content Placeholder 2"/>
          <p:cNvSpPr>
            <a:spLocks noGrp="1"/>
          </p:cNvSpPr>
          <p:nvPr>
            <p:ph idx="1"/>
          </p:nvPr>
        </p:nvSpPr>
        <p:spPr/>
        <p:txBody>
          <a:bodyPr>
            <a:normAutofit/>
          </a:bodyPr>
          <a:lstStyle/>
          <a:p>
            <a:r>
              <a:rPr lang="en-ZA" b="0" dirty="0" smtClean="0"/>
              <a:t>The father of the </a:t>
            </a:r>
            <a:r>
              <a:rPr lang="en-ZA" b="0" dirty="0" smtClean="0"/>
              <a:t>Midianites </a:t>
            </a:r>
            <a:r>
              <a:rPr lang="en-ZA" b="0" dirty="0" smtClean="0"/>
              <a:t>was </a:t>
            </a:r>
            <a:r>
              <a:rPr lang="en-ZA" b="0" dirty="0" smtClean="0"/>
              <a:t>Midian, </a:t>
            </a:r>
            <a:r>
              <a:rPr lang="en-ZA" b="0" dirty="0" smtClean="0"/>
              <a:t>a son of Avraham by Keturah, his wife, after Sarah died. So, as a </a:t>
            </a:r>
            <a:r>
              <a:rPr lang="en-ZA" b="0" dirty="0" smtClean="0"/>
              <a:t>Midianite, </a:t>
            </a:r>
            <a:r>
              <a:rPr lang="en-ZA" b="0" dirty="0" smtClean="0"/>
              <a:t>Yithro was seed of </a:t>
            </a:r>
            <a:r>
              <a:rPr lang="en-ZA" b="0" dirty="0" smtClean="0"/>
              <a:t>Abraham</a:t>
            </a:r>
            <a:r>
              <a:rPr lang="en-ZA" b="0" dirty="0" smtClean="0"/>
              <a:t>; but, not “</a:t>
            </a:r>
            <a:r>
              <a:rPr lang="en-ZA" b="0" i="1" dirty="0" smtClean="0"/>
              <a:t>according to the promise” </a:t>
            </a:r>
            <a:r>
              <a:rPr lang="en-ZA" b="0" dirty="0" smtClean="0"/>
              <a:t>as from </a:t>
            </a:r>
            <a:r>
              <a:rPr lang="en-ZA" b="0" dirty="0" smtClean="0"/>
              <a:t>Isaac. </a:t>
            </a:r>
            <a:r>
              <a:rPr lang="en-ZA" b="0" dirty="0" smtClean="0"/>
              <a:t>Yithro was just four generations from </a:t>
            </a:r>
            <a:r>
              <a:rPr lang="en-ZA" b="0" dirty="0" smtClean="0"/>
              <a:t>Abraham</a:t>
            </a:r>
            <a:r>
              <a:rPr lang="en-ZA" b="0" dirty="0" smtClean="0"/>
              <a:t>. And, as </a:t>
            </a:r>
            <a:r>
              <a:rPr lang="en-ZA" b="0" dirty="0" smtClean="0"/>
              <a:t>Abraham </a:t>
            </a:r>
            <a:r>
              <a:rPr lang="en-ZA" b="0" dirty="0" smtClean="0"/>
              <a:t>would have taught his children the ways of </a:t>
            </a:r>
            <a:r>
              <a:rPr lang="he-IL" dirty="0"/>
              <a:t>יהוה</a:t>
            </a:r>
            <a:r>
              <a:rPr lang="en-ZA" b="0" dirty="0" smtClean="0"/>
              <a:t>; </a:t>
            </a:r>
            <a:r>
              <a:rPr lang="en-ZA" b="0" dirty="0" smtClean="0"/>
              <a:t>by the time Yithro came along, he would have understood Who </a:t>
            </a:r>
            <a:r>
              <a:rPr lang="he-IL" dirty="0"/>
              <a:t>יהוה</a:t>
            </a:r>
            <a:r>
              <a:rPr lang="en-ZA" b="0" dirty="0" smtClean="0"/>
              <a:t> </a:t>
            </a:r>
            <a:r>
              <a:rPr lang="en-ZA" b="0" dirty="0" smtClean="0"/>
              <a:t>is. Yah chose and ordained Yithro for his relationship with </a:t>
            </a:r>
            <a:r>
              <a:rPr lang="en-ZA" b="0" dirty="0" smtClean="0"/>
              <a:t>Moses </a:t>
            </a:r>
            <a:r>
              <a:rPr lang="en-ZA" b="0" dirty="0" smtClean="0"/>
              <a:t>and the wise and righteous counsel he would give </a:t>
            </a:r>
            <a:r>
              <a:rPr lang="en-ZA" b="0" dirty="0" smtClean="0"/>
              <a:t>Moses. </a:t>
            </a:r>
            <a:r>
              <a:rPr lang="en-ZA" b="0" dirty="0" smtClean="0"/>
              <a:t>And, in this choosing, </a:t>
            </a:r>
            <a:r>
              <a:rPr lang="he-IL" dirty="0"/>
              <a:t>יהוה</a:t>
            </a:r>
            <a:r>
              <a:rPr lang="en-ZA" b="0" dirty="0" smtClean="0"/>
              <a:t> </a:t>
            </a:r>
            <a:r>
              <a:rPr lang="en-ZA" b="0" dirty="0" smtClean="0"/>
              <a:t>provided for </a:t>
            </a:r>
            <a:r>
              <a:rPr lang="en-ZA" b="0" dirty="0" smtClean="0"/>
              <a:t>Yithro’ s </a:t>
            </a:r>
            <a:r>
              <a:rPr lang="en-ZA" b="0" dirty="0" smtClean="0"/>
              <a:t>redemption, and that of his house</a:t>
            </a:r>
            <a:r>
              <a:rPr lang="en-ZA" b="0" i="1" dirty="0" smtClean="0"/>
              <a:t>. </a:t>
            </a:r>
          </a:p>
          <a:p>
            <a:r>
              <a:rPr lang="en-ZA" b="0" dirty="0" smtClean="0"/>
              <a:t>As a “</a:t>
            </a:r>
            <a:r>
              <a:rPr lang="en-ZA" b="0" i="1" dirty="0" smtClean="0"/>
              <a:t>Priest of </a:t>
            </a:r>
            <a:r>
              <a:rPr lang="en-ZA" b="0" i="1" dirty="0" smtClean="0"/>
              <a:t>Midian”, </a:t>
            </a:r>
            <a:r>
              <a:rPr lang="en-ZA" b="0" dirty="0" smtClean="0"/>
              <a:t>Yithro would have led and administered worship there. According to Scripture, </a:t>
            </a:r>
            <a:r>
              <a:rPr lang="en-ZA" b="0" dirty="0" smtClean="0"/>
              <a:t>Midianites </a:t>
            </a:r>
            <a:r>
              <a:rPr lang="en-ZA" b="0" dirty="0" smtClean="0"/>
              <a:t>worshipped many mighty ones, including their most powerful mighty one, “</a:t>
            </a:r>
            <a:r>
              <a:rPr lang="en-ZA" b="0" i="1" dirty="0" err="1" smtClean="0"/>
              <a:t>ba‟al</a:t>
            </a:r>
            <a:r>
              <a:rPr lang="en-ZA" b="0" i="1" dirty="0" smtClean="0"/>
              <a:t> </a:t>
            </a:r>
            <a:r>
              <a:rPr lang="en-ZA" b="0" i="1" dirty="0" err="1" smtClean="0"/>
              <a:t>pe‟or</a:t>
            </a:r>
            <a:r>
              <a:rPr lang="en-ZA" b="0" i="1" dirty="0" smtClean="0"/>
              <a:t>” </a:t>
            </a:r>
            <a:r>
              <a:rPr lang="en-ZA" b="0" dirty="0" smtClean="0"/>
              <a:t>(lord of light – a sun deity). The rabbis teach that Yithro had understanding regarding many pagan gods. So, why was he </a:t>
            </a:r>
            <a:r>
              <a:rPr lang="en-ZA" b="0" dirty="0" smtClean="0"/>
              <a:t>given</a:t>
            </a:r>
            <a:r>
              <a:rPr lang="he-IL" dirty="0" smtClean="0"/>
              <a:t>יהוה </a:t>
            </a:r>
            <a:r>
              <a:rPr lang="en-ZA" b="0" dirty="0" smtClean="0"/>
              <a:t>righteous </a:t>
            </a:r>
            <a:r>
              <a:rPr lang="en-ZA" b="0" dirty="0" smtClean="0"/>
              <a:t>wisdom? </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4</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Remember the Sabbath day, to keep it holy” — </a:t>
            </a:r>
            <a:r>
              <a:rPr lang="en-ZA" b="1" i="1" dirty="0" smtClean="0">
                <a:solidFill>
                  <a:srgbClr val="004821"/>
                </a:solidFill>
              </a:rPr>
              <a:t>Ex. 20:8: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pic>
        <p:nvPicPr>
          <p:cNvPr id="6" name="Picture 5" descr="(hebrew)"/>
          <p:cNvPicPr/>
          <p:nvPr/>
        </p:nvPicPr>
        <p:blipFill>
          <a:blip r:embed="rId2" cstate="print"/>
          <a:srcRect/>
          <a:stretch>
            <a:fillRect/>
          </a:stretch>
        </p:blipFill>
        <p:spPr bwMode="auto">
          <a:xfrm>
            <a:off x="1115616" y="2348880"/>
            <a:ext cx="6696744" cy="3672408"/>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4</a:t>
            </a:r>
            <a:r>
              <a:rPr lang="en-ZA" baseline="30000" dirty="0" smtClean="0"/>
              <a:t>TH</a:t>
            </a:r>
            <a:r>
              <a:rPr lang="en-ZA" dirty="0" smtClean="0"/>
              <a:t> COMMANDMENT</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“Remember the Sabbath day, to set it apart. “Six days you labour, and shall do all your work, but the seventh day is a Sabbath</a:t>
            </a:r>
            <a:r>
              <a:rPr lang="en-ZA" b="0" i="1" baseline="30000" dirty="0" smtClean="0">
                <a:solidFill>
                  <a:srgbClr val="004821"/>
                </a:solidFill>
              </a:rPr>
              <a:t>1</a:t>
            </a:r>
            <a:r>
              <a:rPr lang="en-ZA" b="0" i="1" dirty="0" smtClean="0">
                <a:solidFill>
                  <a:srgbClr val="004821"/>
                </a:solidFill>
              </a:rPr>
              <a:t> of </a:t>
            </a:r>
            <a:r>
              <a:rPr lang="he-IL" b="0" i="1" dirty="0" smtClean="0">
                <a:solidFill>
                  <a:srgbClr val="004821"/>
                </a:solidFill>
              </a:rPr>
              <a:t>יהוה</a:t>
            </a:r>
            <a:r>
              <a:rPr lang="en-ZA" b="0" i="1" dirty="0" smtClean="0">
                <a:solidFill>
                  <a:srgbClr val="004821"/>
                </a:solidFill>
              </a:rPr>
              <a:t> your Elohim. You do not do any work – you, nor your son, nor your daughter, nor your male servant, nor your female servant, nor your cattle, nor your stranger who is within your gates. Footnote: “For in six days </a:t>
            </a:r>
            <a:r>
              <a:rPr lang="he-IL" b="0" i="1" dirty="0" smtClean="0">
                <a:solidFill>
                  <a:srgbClr val="004821"/>
                </a:solidFill>
              </a:rPr>
              <a:t>יהוה</a:t>
            </a:r>
            <a:r>
              <a:rPr lang="en-ZA" b="0" i="1" dirty="0" smtClean="0">
                <a:solidFill>
                  <a:srgbClr val="004821"/>
                </a:solidFill>
              </a:rPr>
              <a:t> made the heavens and the earth, the sea, and all that is in them, and rested the seventh day. Therefore </a:t>
            </a:r>
            <a:r>
              <a:rPr lang="he-IL" b="0" i="1" dirty="0" smtClean="0">
                <a:solidFill>
                  <a:srgbClr val="004821"/>
                </a:solidFill>
              </a:rPr>
              <a:t>יהוה</a:t>
            </a:r>
            <a:r>
              <a:rPr lang="en-ZA" b="0" i="1" dirty="0" smtClean="0">
                <a:solidFill>
                  <a:srgbClr val="004821"/>
                </a:solidFill>
              </a:rPr>
              <a:t> blessed the Sabbath day and set it apart. </a:t>
            </a:r>
            <a:r>
              <a:rPr lang="en-US" b="1" i="1" dirty="0" smtClean="0">
                <a:solidFill>
                  <a:srgbClr val="004821"/>
                </a:solidFill>
              </a:rPr>
              <a:t>(Exodus 20:8-11)</a:t>
            </a:r>
          </a:p>
          <a:p>
            <a:r>
              <a:rPr lang="he-IL" dirty="0"/>
              <a:t>יהוה</a:t>
            </a:r>
            <a:r>
              <a:rPr lang="en-ZA" b="0" dirty="0" smtClean="0"/>
              <a:t> </a:t>
            </a:r>
            <a:r>
              <a:rPr lang="en-ZA" b="0" dirty="0" smtClean="0"/>
              <a:t>is really clear here that the Sabbath is the seventh day, because He blessed it and set it apart. Man does not have the authority or permission to change it. </a:t>
            </a:r>
            <a:r>
              <a:rPr lang="en-ZA" b="0" i="1" dirty="0" smtClean="0">
                <a:solidFill>
                  <a:srgbClr val="C00000"/>
                </a:solidFill>
              </a:rPr>
              <a:t>“Remember the Sabbath …”? Why did he only say “remember” with this commandment and not the others?</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5</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t>
            </a:r>
            <a:r>
              <a:rPr lang="en-ZA" i="1" dirty="0" err="1" smtClean="0">
                <a:solidFill>
                  <a:srgbClr val="004821"/>
                </a:solidFill>
              </a:rPr>
              <a:t>Honor</a:t>
            </a:r>
            <a:r>
              <a:rPr lang="en-ZA" i="1" dirty="0" smtClean="0">
                <a:solidFill>
                  <a:srgbClr val="004821"/>
                </a:solidFill>
              </a:rPr>
              <a:t> thy father and thy mother” — </a:t>
            </a:r>
            <a:r>
              <a:rPr lang="en-ZA" b="1" i="1" dirty="0" smtClean="0">
                <a:solidFill>
                  <a:srgbClr val="004821"/>
                </a:solidFill>
              </a:rPr>
              <a:t>Ex. 20:12a: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pic>
        <p:nvPicPr>
          <p:cNvPr id="5" name="Picture 4" descr="(hebrew)"/>
          <p:cNvPicPr/>
          <p:nvPr/>
        </p:nvPicPr>
        <p:blipFill>
          <a:blip r:embed="rId2" cstate="print"/>
          <a:srcRect/>
          <a:stretch>
            <a:fillRect/>
          </a:stretch>
        </p:blipFill>
        <p:spPr bwMode="auto">
          <a:xfrm>
            <a:off x="1475656" y="2204864"/>
            <a:ext cx="6264696" cy="3832696"/>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5</a:t>
            </a:r>
            <a:r>
              <a:rPr lang="en-ZA" baseline="30000" dirty="0" smtClean="0"/>
              <a:t>TH</a:t>
            </a:r>
            <a:r>
              <a:rPr lang="en-ZA" dirty="0" smtClean="0"/>
              <a:t> COMMANDMENT</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200"/>
              </a:lnSpc>
            </a:pPr>
            <a:r>
              <a:rPr lang="en-ZA" b="0" i="1" dirty="0" smtClean="0">
                <a:solidFill>
                  <a:srgbClr val="004821"/>
                </a:solidFill>
              </a:rPr>
              <a:t>“Respect your father and your mother, so that your days are prolonged upon the soil which </a:t>
            </a:r>
            <a:r>
              <a:rPr lang="he-IL" b="0" i="1" dirty="0" smtClean="0">
                <a:solidFill>
                  <a:srgbClr val="004821"/>
                </a:solidFill>
              </a:rPr>
              <a:t>יהוה</a:t>
            </a:r>
            <a:r>
              <a:rPr lang="en-ZA" b="0" i="1" dirty="0" smtClean="0">
                <a:solidFill>
                  <a:srgbClr val="004821"/>
                </a:solidFill>
              </a:rPr>
              <a:t> your Elohim is giving you. </a:t>
            </a:r>
            <a:r>
              <a:rPr lang="en-US" b="1" i="1" dirty="0" smtClean="0">
                <a:solidFill>
                  <a:srgbClr val="004821"/>
                </a:solidFill>
              </a:rPr>
              <a:t>(Exodus 20:12)</a:t>
            </a:r>
          </a:p>
          <a:p>
            <a:pPr algn="just">
              <a:lnSpc>
                <a:spcPts val="2200"/>
              </a:lnSpc>
            </a:pPr>
            <a:r>
              <a:rPr lang="en-ZA" b="0" dirty="0" smtClean="0"/>
              <a:t>The fifth commandment, was included among those that deal with the honour and reverence to be shown to the Almighty. This is revealing. When people honour their parents, </a:t>
            </a:r>
            <a:r>
              <a:rPr lang="en-ZA" b="0" dirty="0" smtClean="0">
                <a:solidFill>
                  <a:srgbClr val="C00000"/>
                </a:solidFill>
              </a:rPr>
              <a:t>"</a:t>
            </a:r>
            <a:r>
              <a:rPr lang="en-ZA" b="0" i="1" dirty="0" smtClean="0">
                <a:solidFill>
                  <a:srgbClr val="C00000"/>
                </a:solidFill>
              </a:rPr>
              <a:t>God regards it as if they honour Him, for, as the Sages express it: There are three partners in a human being: God, father, and mother. If someone honours his parents, God considers it as if he had honoured Him. But if not, God says, I did well not to dwell among them, for if I had dwelled among them they would have tormented Me, as well" (</a:t>
            </a:r>
            <a:r>
              <a:rPr lang="en-ZA" b="0" i="1" dirty="0" err="1" smtClean="0">
                <a:solidFill>
                  <a:srgbClr val="C00000"/>
                </a:solidFill>
              </a:rPr>
              <a:t>Kiddushin</a:t>
            </a:r>
            <a:r>
              <a:rPr lang="en-ZA" b="0" i="1" dirty="0" smtClean="0">
                <a:solidFill>
                  <a:srgbClr val="C00000"/>
                </a:solidFill>
              </a:rPr>
              <a:t> 30b-31a).</a:t>
            </a:r>
            <a:r>
              <a:rPr lang="en-ZA" b="0" dirty="0" smtClean="0"/>
              <a:t> Our obligation to Elohim requires us, whatever our age, upbringing, or station in life, to show respect and honour to our parents, whether the parents deserve it or not. Parents should be honoured for (1) their age, experience and wisdom, (2) their care and contributions, (3) their love and affection (4) because they are instruments (so to speak) who were created before their children, and through whom their children were given life and brought into the world, and (5) because it honours and extols the Almighty.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6/7</a:t>
            </a:r>
            <a:endParaRPr lang="en-ZA" dirty="0"/>
          </a:p>
        </p:txBody>
      </p:sp>
      <p:sp>
        <p:nvSpPr>
          <p:cNvPr id="3" name="Content Placeholder 2"/>
          <p:cNvSpPr>
            <a:spLocks noGrp="1"/>
          </p:cNvSpPr>
          <p:nvPr>
            <p:ph idx="1"/>
          </p:nvPr>
        </p:nvSpPr>
        <p:spPr>
          <a:xfrm>
            <a:off x="395536" y="1600200"/>
            <a:ext cx="8229600" cy="5257800"/>
          </a:xfrm>
        </p:spPr>
        <p:txBody>
          <a:bodyPr/>
          <a:lstStyle/>
          <a:p>
            <a:pPr algn="ctr"/>
            <a:r>
              <a:rPr lang="en-ZA" i="1" dirty="0" smtClean="0">
                <a:solidFill>
                  <a:srgbClr val="004821"/>
                </a:solidFill>
              </a:rPr>
              <a:t>“Thou </a:t>
            </a:r>
            <a:r>
              <a:rPr lang="en-ZA" i="1" dirty="0" err="1" smtClean="0">
                <a:solidFill>
                  <a:srgbClr val="004821"/>
                </a:solidFill>
              </a:rPr>
              <a:t>Shalt</a:t>
            </a:r>
            <a:r>
              <a:rPr lang="en-ZA" i="1" dirty="0" smtClean="0">
                <a:solidFill>
                  <a:srgbClr val="004821"/>
                </a:solidFill>
              </a:rPr>
              <a:t> Not Kill” — </a:t>
            </a:r>
            <a:r>
              <a:rPr lang="en-ZA" b="1" i="1" dirty="0" smtClean="0">
                <a:solidFill>
                  <a:srgbClr val="004821"/>
                </a:solidFill>
              </a:rPr>
              <a:t>Ex. 20:</a:t>
            </a:r>
          </a:p>
          <a:p>
            <a:endParaRPr lang="en-ZA" dirty="0" smtClean="0"/>
          </a:p>
          <a:p>
            <a:endParaRPr lang="en-ZA" dirty="0" smtClean="0"/>
          </a:p>
          <a:p>
            <a:endParaRPr lang="en-ZA" dirty="0" smtClean="0"/>
          </a:p>
          <a:p>
            <a:endParaRPr lang="en-ZA" dirty="0" smtClean="0"/>
          </a:p>
          <a:p>
            <a:endParaRPr lang="en-ZA" dirty="0" smtClean="0"/>
          </a:p>
          <a:p>
            <a:r>
              <a:rPr lang="en-ZA" dirty="0" smtClean="0"/>
              <a:t>“Thou </a:t>
            </a:r>
            <a:r>
              <a:rPr lang="en-ZA" dirty="0" err="1" smtClean="0"/>
              <a:t>shalt</a:t>
            </a:r>
            <a:r>
              <a:rPr lang="en-ZA" dirty="0" smtClean="0"/>
              <a:t> not commit adultery” — Ex. 20:14:</a:t>
            </a:r>
          </a:p>
          <a:p>
            <a:r>
              <a:rPr lang="en-ZA" dirty="0" smtClean="0"/>
              <a:t>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54</a:t>
            </a:fld>
            <a:endParaRPr lang="en-ZA" dirty="0"/>
          </a:p>
        </p:txBody>
      </p:sp>
      <p:pic>
        <p:nvPicPr>
          <p:cNvPr id="7" name="Picture 6" descr="(hebrew)"/>
          <p:cNvPicPr/>
          <p:nvPr/>
        </p:nvPicPr>
        <p:blipFill>
          <a:blip r:embed="rId2" cstate="print"/>
          <a:srcRect/>
          <a:stretch>
            <a:fillRect/>
          </a:stretch>
        </p:blipFill>
        <p:spPr bwMode="auto">
          <a:xfrm>
            <a:off x="2555776" y="2204864"/>
            <a:ext cx="4144218" cy="1626220"/>
          </a:xfrm>
          <a:prstGeom prst="rect">
            <a:avLst/>
          </a:prstGeom>
          <a:noFill/>
          <a:ln w="9525">
            <a:noFill/>
            <a:miter lim="800000"/>
            <a:headEnd/>
            <a:tailEnd/>
          </a:ln>
        </p:spPr>
      </p:pic>
      <p:pic>
        <p:nvPicPr>
          <p:cNvPr id="8" name="Picture 7" descr="(hebrew)"/>
          <p:cNvPicPr/>
          <p:nvPr/>
        </p:nvPicPr>
        <p:blipFill>
          <a:blip r:embed="rId3" cstate="print"/>
          <a:srcRect/>
          <a:stretch>
            <a:fillRect/>
          </a:stretch>
        </p:blipFill>
        <p:spPr bwMode="auto">
          <a:xfrm>
            <a:off x="2555776" y="4797152"/>
            <a:ext cx="4104456" cy="1728192"/>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6</a:t>
            </a:r>
            <a:r>
              <a:rPr lang="en-ZA" baseline="30000" dirty="0" smtClean="0"/>
              <a:t>TH</a:t>
            </a:r>
            <a:r>
              <a:rPr lang="en-ZA" dirty="0" smtClean="0"/>
              <a:t> &amp; 7</a:t>
            </a:r>
            <a:r>
              <a:rPr lang="en-ZA" baseline="30000" dirty="0" smtClean="0"/>
              <a:t>TH</a:t>
            </a:r>
            <a:r>
              <a:rPr lang="en-ZA" dirty="0" smtClean="0"/>
              <a:t> COMMANDMENT</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b="0" i="1" dirty="0" smtClean="0">
                <a:solidFill>
                  <a:srgbClr val="004821"/>
                </a:solidFill>
              </a:rPr>
              <a:t>“You do not murder. </a:t>
            </a:r>
            <a:r>
              <a:rPr lang="en-ZA" b="1" i="1" dirty="0" smtClean="0">
                <a:solidFill>
                  <a:srgbClr val="004821"/>
                </a:solidFill>
              </a:rPr>
              <a:t>(Exodus 20:13)</a:t>
            </a:r>
          </a:p>
          <a:p>
            <a:pPr algn="just">
              <a:lnSpc>
                <a:spcPts val="2400"/>
              </a:lnSpc>
            </a:pPr>
            <a:r>
              <a:rPr lang="en-ZA" b="0" dirty="0" smtClean="0"/>
              <a:t>The Hebrew word here is </a:t>
            </a:r>
            <a:r>
              <a:rPr lang="en-ZA" b="0" i="1" dirty="0" smtClean="0"/>
              <a:t>“</a:t>
            </a:r>
            <a:r>
              <a:rPr lang="en-ZA" b="0" i="1" dirty="0" err="1" smtClean="0"/>
              <a:t>ratsach</a:t>
            </a:r>
            <a:r>
              <a:rPr lang="en-ZA" b="0" dirty="0" smtClean="0"/>
              <a:t>” (</a:t>
            </a:r>
            <a:r>
              <a:rPr lang="en-ZA" b="0" dirty="0" err="1" smtClean="0"/>
              <a:t>reish-tzadee-chet</a:t>
            </a:r>
            <a:r>
              <a:rPr lang="en-ZA" b="0" dirty="0" smtClean="0"/>
              <a:t>), which means to </a:t>
            </a:r>
            <a:r>
              <a:rPr lang="en-ZA" b="0" i="1" dirty="0" smtClean="0"/>
              <a:t>“break in pieces</a:t>
            </a:r>
            <a:r>
              <a:rPr lang="en-ZA" b="0" dirty="0" smtClean="0"/>
              <a:t>” and has the connotation of pre-meditated murder or assassination. In all of Jewish literature, it has always been taught to include hatred and desiring to see someone harmed. </a:t>
            </a:r>
          </a:p>
          <a:p>
            <a:pPr algn="ctr">
              <a:lnSpc>
                <a:spcPts val="2400"/>
              </a:lnSpc>
            </a:pPr>
            <a:r>
              <a:rPr lang="en-ZA" b="0" i="1" dirty="0" smtClean="0">
                <a:solidFill>
                  <a:srgbClr val="004821"/>
                </a:solidFill>
              </a:rPr>
              <a:t>“You do not murder. </a:t>
            </a:r>
            <a:r>
              <a:rPr lang="en-ZA" b="1" i="1" dirty="0" smtClean="0">
                <a:solidFill>
                  <a:srgbClr val="004821"/>
                </a:solidFill>
              </a:rPr>
              <a:t>(Exodus 20:13)</a:t>
            </a:r>
          </a:p>
          <a:p>
            <a:pPr algn="just">
              <a:lnSpc>
                <a:spcPts val="2400"/>
              </a:lnSpc>
            </a:pPr>
            <a:r>
              <a:rPr lang="en-ZA" b="0" dirty="0" smtClean="0"/>
              <a:t>The Hebrew word for “</a:t>
            </a:r>
            <a:r>
              <a:rPr lang="en-ZA" b="0" i="1" dirty="0" smtClean="0"/>
              <a:t>adultery</a:t>
            </a:r>
            <a:r>
              <a:rPr lang="en-ZA" b="0" dirty="0" smtClean="0"/>
              <a:t>” here is “</a:t>
            </a:r>
            <a:r>
              <a:rPr lang="en-ZA" b="0" i="1" dirty="0" err="1" smtClean="0"/>
              <a:t>tena‟af</a:t>
            </a:r>
            <a:r>
              <a:rPr lang="en-ZA" b="0" i="1" dirty="0" smtClean="0"/>
              <a:t>”</a:t>
            </a:r>
            <a:r>
              <a:rPr lang="en-ZA" b="0" dirty="0" smtClean="0"/>
              <a:t>. It is made up of two words </a:t>
            </a:r>
            <a:r>
              <a:rPr lang="en-ZA" b="0" i="1" dirty="0" smtClean="0"/>
              <a:t>“ten” </a:t>
            </a:r>
            <a:r>
              <a:rPr lang="en-ZA" b="0" dirty="0" smtClean="0"/>
              <a:t>and </a:t>
            </a:r>
            <a:r>
              <a:rPr lang="en-ZA" b="0" i="1" dirty="0" smtClean="0"/>
              <a:t>“</a:t>
            </a:r>
            <a:r>
              <a:rPr lang="en-ZA" b="0" i="1" dirty="0" err="1" smtClean="0"/>
              <a:t>af</a:t>
            </a:r>
            <a:r>
              <a:rPr lang="en-ZA" b="0" dirty="0" smtClean="0"/>
              <a:t>” which translates as </a:t>
            </a:r>
            <a:r>
              <a:rPr lang="en-ZA" b="0" i="1" dirty="0" smtClean="0"/>
              <a:t>“giving anger</a:t>
            </a:r>
            <a:r>
              <a:rPr lang="en-ZA" b="0" dirty="0" smtClean="0"/>
              <a:t>”. This sin destroys the relationship between husband and wife and it is the opposite of loving your </a:t>
            </a:r>
            <a:r>
              <a:rPr lang="en-ZA" b="0" dirty="0" err="1" smtClean="0"/>
              <a:t>neighbor</a:t>
            </a:r>
            <a:r>
              <a:rPr lang="en-ZA" b="0" dirty="0" smtClean="0"/>
              <a:t> as yourself. It also means </a:t>
            </a:r>
            <a:r>
              <a:rPr lang="en-ZA" b="0" i="1" dirty="0" smtClean="0"/>
              <a:t>“idolatry” </a:t>
            </a:r>
            <a:r>
              <a:rPr lang="en-ZA" b="0" dirty="0" smtClean="0"/>
              <a:t>or </a:t>
            </a:r>
            <a:r>
              <a:rPr lang="en-ZA" b="0" i="1" dirty="0" smtClean="0"/>
              <a:t>“idolatrous worship</a:t>
            </a:r>
            <a:r>
              <a:rPr lang="en-ZA" b="0" dirty="0" smtClean="0"/>
              <a:t>” as referenced in </a:t>
            </a:r>
            <a:r>
              <a:rPr lang="en-ZA" i="1" dirty="0" smtClean="0">
                <a:solidFill>
                  <a:srgbClr val="004821"/>
                </a:solidFill>
              </a:rPr>
              <a:t>“</a:t>
            </a:r>
            <a:r>
              <a:rPr lang="en-ZA" b="0" i="1" dirty="0" smtClean="0">
                <a:solidFill>
                  <a:srgbClr val="004821"/>
                </a:solidFill>
              </a:rPr>
              <a:t>And I saw that for all the causes for which backsliding </a:t>
            </a:r>
            <a:r>
              <a:rPr lang="en-ZA" b="0" i="1" dirty="0" err="1" smtClean="0">
                <a:solidFill>
                  <a:srgbClr val="004821"/>
                </a:solidFill>
              </a:rPr>
              <a:t>Yisra’ĕl</a:t>
            </a:r>
            <a:r>
              <a:rPr lang="en-ZA" b="0" i="1" dirty="0" smtClean="0">
                <a:solidFill>
                  <a:srgbClr val="004821"/>
                </a:solidFill>
              </a:rPr>
              <a:t> had committed adultery, I had put her away and given her a certificate of divorce; yet her treacherous sister </a:t>
            </a:r>
            <a:r>
              <a:rPr lang="en-ZA" b="0" i="1" dirty="0" err="1" smtClean="0">
                <a:solidFill>
                  <a:srgbClr val="004821"/>
                </a:solidFill>
              </a:rPr>
              <a:t>Yehuḏah</a:t>
            </a:r>
            <a:r>
              <a:rPr lang="en-ZA" b="0" i="1" dirty="0" smtClean="0">
                <a:solidFill>
                  <a:srgbClr val="004821"/>
                </a:solidFill>
              </a:rPr>
              <a:t> did not fear, but went and committed whoring too. </a:t>
            </a:r>
            <a:r>
              <a:rPr lang="en-ZA" i="1" dirty="0" smtClean="0">
                <a:solidFill>
                  <a:srgbClr val="004821"/>
                </a:solidFill>
              </a:rPr>
              <a:t>(Jeremiah 3:8)</a:t>
            </a:r>
          </a:p>
          <a:p>
            <a:pPr>
              <a:lnSpc>
                <a:spcPts val="2400"/>
              </a:lnSpc>
            </a:pPr>
            <a:endParaRPr lang="en-ZA" dirty="0" smtClean="0"/>
          </a:p>
          <a:p>
            <a:pPr algn="just">
              <a:lnSpc>
                <a:spcPts val="2400"/>
              </a:lnSpc>
            </a:pPr>
            <a:endParaRPr lang="en-ZA" b="0"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8/9</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“Thou </a:t>
            </a:r>
            <a:r>
              <a:rPr lang="en-ZA" i="1" dirty="0" err="1" smtClean="0">
                <a:solidFill>
                  <a:srgbClr val="004821"/>
                </a:solidFill>
              </a:rPr>
              <a:t>shalt</a:t>
            </a:r>
            <a:r>
              <a:rPr lang="en-ZA" i="1" dirty="0" smtClean="0">
                <a:solidFill>
                  <a:srgbClr val="004821"/>
                </a:solidFill>
              </a:rPr>
              <a:t> not steal” </a:t>
            </a:r>
            <a:r>
              <a:rPr lang="en-ZA" b="1" i="1" dirty="0" smtClean="0">
                <a:solidFill>
                  <a:srgbClr val="004821"/>
                </a:solidFill>
              </a:rPr>
              <a:t>— Ex. 20:15: </a:t>
            </a:r>
          </a:p>
          <a:p>
            <a:endParaRPr lang="en-ZA" dirty="0" smtClean="0"/>
          </a:p>
          <a:p>
            <a:endParaRPr lang="en-ZA" dirty="0" smtClean="0"/>
          </a:p>
          <a:p>
            <a:endParaRPr lang="en-ZA" dirty="0" smtClean="0"/>
          </a:p>
          <a:p>
            <a:endParaRPr lang="en-ZA" dirty="0" smtClean="0"/>
          </a:p>
          <a:p>
            <a:endParaRPr lang="en-ZA" dirty="0" smtClean="0"/>
          </a:p>
          <a:p>
            <a:pPr algn="ctr"/>
            <a:r>
              <a:rPr lang="en-ZA" i="1" dirty="0" smtClean="0">
                <a:solidFill>
                  <a:srgbClr val="004821"/>
                </a:solidFill>
              </a:rPr>
              <a:t>“</a:t>
            </a:r>
            <a:r>
              <a:rPr lang="en-ZA" i="1" dirty="0" smtClean="0">
                <a:solidFill>
                  <a:srgbClr val="004821"/>
                </a:solidFill>
              </a:rPr>
              <a:t>Thou shalt not bear false witness against thy </a:t>
            </a:r>
            <a:r>
              <a:rPr lang="en-ZA" i="1" dirty="0" err="1" smtClean="0">
                <a:solidFill>
                  <a:srgbClr val="004821"/>
                </a:solidFill>
              </a:rPr>
              <a:t>neighbor</a:t>
            </a:r>
            <a:r>
              <a:rPr lang="en-ZA" i="1" dirty="0" smtClean="0">
                <a:solidFill>
                  <a:srgbClr val="004821"/>
                </a:solidFill>
              </a:rPr>
              <a:t>”— </a:t>
            </a:r>
            <a:r>
              <a:rPr lang="en-ZA" b="1" i="1" dirty="0" smtClean="0">
                <a:solidFill>
                  <a:srgbClr val="004821"/>
                </a:solidFill>
              </a:rPr>
              <a:t>Ex. 20:16: </a:t>
            </a:r>
          </a:p>
          <a:p>
            <a:endParaRPr lang="en-ZA" dirty="0" smtClean="0"/>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pic>
        <p:nvPicPr>
          <p:cNvPr id="5" name="Picture 4" descr="(hebrew)"/>
          <p:cNvPicPr/>
          <p:nvPr/>
        </p:nvPicPr>
        <p:blipFill>
          <a:blip r:embed="rId2" cstate="print"/>
          <a:srcRect/>
          <a:stretch>
            <a:fillRect/>
          </a:stretch>
        </p:blipFill>
        <p:spPr bwMode="auto">
          <a:xfrm>
            <a:off x="3059832" y="2132856"/>
            <a:ext cx="3168352" cy="1656184"/>
          </a:xfrm>
          <a:prstGeom prst="rect">
            <a:avLst/>
          </a:prstGeom>
          <a:noFill/>
          <a:ln w="9525">
            <a:noFill/>
            <a:miter lim="800000"/>
            <a:headEnd/>
            <a:tailEnd/>
          </a:ln>
        </p:spPr>
      </p:pic>
      <p:pic>
        <p:nvPicPr>
          <p:cNvPr id="6" name="Picture 5" descr="(hebrew)"/>
          <p:cNvPicPr/>
          <p:nvPr/>
        </p:nvPicPr>
        <p:blipFill>
          <a:blip r:embed="rId3" cstate="print"/>
          <a:srcRect/>
          <a:stretch>
            <a:fillRect/>
          </a:stretch>
        </p:blipFill>
        <p:spPr bwMode="auto">
          <a:xfrm>
            <a:off x="2051720" y="4581128"/>
            <a:ext cx="4968552" cy="2016224"/>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“Thou </a:t>
            </a:r>
            <a:r>
              <a:rPr lang="en-ZA" i="1" dirty="0" err="1" smtClean="0">
                <a:solidFill>
                  <a:srgbClr val="004821"/>
                </a:solidFill>
              </a:rPr>
              <a:t>shalt</a:t>
            </a:r>
            <a:r>
              <a:rPr lang="en-ZA" i="1" dirty="0" smtClean="0">
                <a:solidFill>
                  <a:srgbClr val="004821"/>
                </a:solidFill>
              </a:rPr>
              <a:t> not covet…” — </a:t>
            </a:r>
            <a:r>
              <a:rPr lang="en-ZA" b="1" i="1" dirty="0" smtClean="0">
                <a:solidFill>
                  <a:srgbClr val="004821"/>
                </a:solidFill>
              </a:rPr>
              <a:t>Ex. 20:17a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pic>
        <p:nvPicPr>
          <p:cNvPr id="5" name="Picture 4" descr="(hebrew)"/>
          <p:cNvPicPr/>
          <p:nvPr/>
        </p:nvPicPr>
        <p:blipFill>
          <a:blip r:embed="rId2" cstate="print"/>
          <a:srcRect/>
          <a:stretch>
            <a:fillRect/>
          </a:stretch>
        </p:blipFill>
        <p:spPr bwMode="auto">
          <a:xfrm>
            <a:off x="2915816" y="2348880"/>
            <a:ext cx="3375000" cy="1584176"/>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8</a:t>
            </a:r>
            <a:r>
              <a:rPr lang="en-ZA" baseline="30000" dirty="0" smtClean="0"/>
              <a:t>TH</a:t>
            </a:r>
            <a:r>
              <a:rPr lang="en-ZA" dirty="0" smtClean="0"/>
              <a:t>, 9</a:t>
            </a:r>
            <a:r>
              <a:rPr lang="en-ZA" baseline="30000" dirty="0" smtClean="0"/>
              <a:t>TH</a:t>
            </a:r>
            <a:r>
              <a:rPr lang="en-ZA" dirty="0" smtClean="0"/>
              <a:t> &amp; 10</a:t>
            </a:r>
            <a:r>
              <a:rPr lang="en-ZA" baseline="30000" dirty="0" smtClean="0"/>
              <a:t>TH</a:t>
            </a:r>
            <a:r>
              <a:rPr lang="en-ZA" dirty="0" smtClean="0"/>
              <a:t> COMMANDMENT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b="0" i="1" dirty="0" smtClean="0">
                <a:solidFill>
                  <a:srgbClr val="004821"/>
                </a:solidFill>
              </a:rPr>
              <a:t>“You do not steal. </a:t>
            </a:r>
            <a:r>
              <a:rPr lang="en-ZA" b="1" i="1" dirty="0" smtClean="0">
                <a:solidFill>
                  <a:srgbClr val="004821"/>
                </a:solidFill>
              </a:rPr>
              <a:t>(Exodus 20:15)</a:t>
            </a:r>
          </a:p>
          <a:p>
            <a:pPr algn="just">
              <a:lnSpc>
                <a:spcPts val="2100"/>
              </a:lnSpc>
            </a:pPr>
            <a:r>
              <a:rPr lang="en-ZA" b="0" dirty="0" smtClean="0"/>
              <a:t>This refers to more than money or property. The rabbis teach, just as Gesenius‟ Lexicon and Brown, Driver, Briggs add that this also refers to deceiving someone, kidnapping or taking that which pertains to </a:t>
            </a:r>
            <a:r>
              <a:rPr lang="en-ZA" b="0" dirty="0" smtClean="0"/>
              <a:t>someone's </a:t>
            </a:r>
            <a:r>
              <a:rPr lang="en-ZA" b="0" dirty="0" smtClean="0"/>
              <a:t>livelihood. </a:t>
            </a:r>
          </a:p>
          <a:p>
            <a:pPr algn="ctr">
              <a:lnSpc>
                <a:spcPts val="2100"/>
              </a:lnSpc>
            </a:pPr>
            <a:r>
              <a:rPr lang="en-ZA" b="0" i="1" dirty="0" smtClean="0">
                <a:solidFill>
                  <a:srgbClr val="004821"/>
                </a:solidFill>
              </a:rPr>
              <a:t>“You do not bear false witness against your neighbour</a:t>
            </a:r>
            <a:r>
              <a:rPr lang="en-ZA" i="1" dirty="0" smtClean="0">
                <a:solidFill>
                  <a:srgbClr val="004821"/>
                </a:solidFill>
              </a:rPr>
              <a:t>. </a:t>
            </a:r>
            <a:r>
              <a:rPr lang="en-ZA" b="1" i="1" dirty="0" smtClean="0">
                <a:solidFill>
                  <a:srgbClr val="004821"/>
                </a:solidFill>
              </a:rPr>
              <a:t>(Exodus 20:16)</a:t>
            </a:r>
          </a:p>
          <a:p>
            <a:pPr algn="just">
              <a:lnSpc>
                <a:spcPts val="2100"/>
              </a:lnSpc>
            </a:pPr>
            <a:r>
              <a:rPr lang="en-ZA" b="0" dirty="0" smtClean="0"/>
              <a:t>This sin perverts a verdict and destroys justice. </a:t>
            </a:r>
          </a:p>
          <a:p>
            <a:pPr algn="ctr">
              <a:lnSpc>
                <a:spcPts val="2100"/>
              </a:lnSpc>
            </a:pPr>
            <a:r>
              <a:rPr lang="en-ZA" b="0" i="1" dirty="0" smtClean="0">
                <a:solidFill>
                  <a:srgbClr val="004821"/>
                </a:solidFill>
              </a:rPr>
              <a:t>“You do not covet your neighbour’s house, you do not covet your neighbour’s wife, nor his male servant, nor his female servant, nor his ox, nor his donkey, or whatever belongs to your neighbour.” </a:t>
            </a:r>
            <a:r>
              <a:rPr lang="en-ZA" b="1" i="1" dirty="0" smtClean="0">
                <a:solidFill>
                  <a:srgbClr val="004821"/>
                </a:solidFill>
              </a:rPr>
              <a:t>(Exodus 20:17)</a:t>
            </a:r>
          </a:p>
          <a:p>
            <a:pPr algn="just">
              <a:lnSpc>
                <a:spcPts val="2100"/>
              </a:lnSpc>
            </a:pPr>
            <a:r>
              <a:rPr lang="en-ZA" b="0" dirty="0" smtClean="0"/>
              <a:t>The Hebrew word here is </a:t>
            </a:r>
            <a:r>
              <a:rPr lang="en-ZA" b="0" i="1" dirty="0" smtClean="0"/>
              <a:t>“</a:t>
            </a:r>
            <a:r>
              <a:rPr lang="en-ZA" b="0" i="1" dirty="0" err="1" smtClean="0"/>
              <a:t>chamad</a:t>
            </a:r>
            <a:r>
              <a:rPr lang="en-ZA" b="0" i="1" dirty="0" smtClean="0"/>
              <a:t>”</a:t>
            </a:r>
            <a:r>
              <a:rPr lang="en-ZA" b="0" dirty="0" smtClean="0"/>
              <a:t> which means to </a:t>
            </a:r>
            <a:r>
              <a:rPr lang="en-ZA" b="0" i="1" dirty="0" smtClean="0"/>
              <a:t>“desire” </a:t>
            </a:r>
            <a:r>
              <a:rPr lang="en-ZA" b="0" dirty="0" smtClean="0"/>
              <a:t>or “</a:t>
            </a:r>
            <a:r>
              <a:rPr lang="en-ZA" b="0" i="1" dirty="0" smtClean="0"/>
              <a:t>delight in</a:t>
            </a:r>
            <a:r>
              <a:rPr lang="en-ZA" b="0" dirty="0" smtClean="0"/>
              <a:t>”. The connotation is that to </a:t>
            </a:r>
            <a:r>
              <a:rPr lang="en-ZA" b="0" i="1" dirty="0" smtClean="0"/>
              <a:t>“delight in</a:t>
            </a:r>
            <a:r>
              <a:rPr lang="en-ZA" b="0" dirty="0" smtClean="0"/>
              <a:t>” means also to </a:t>
            </a:r>
            <a:r>
              <a:rPr lang="en-ZA" b="0" i="1" dirty="0" smtClean="0"/>
              <a:t>“fantasize about</a:t>
            </a:r>
            <a:r>
              <a:rPr lang="en-ZA" b="0" dirty="0" smtClean="0"/>
              <a:t>” having that which is your neighbour's; thereby, causing you to dislike or, according to Scripture, “</a:t>
            </a:r>
            <a:r>
              <a:rPr lang="en-ZA" b="0" i="1" dirty="0" smtClean="0"/>
              <a:t>hate” or “loathe</a:t>
            </a:r>
            <a:r>
              <a:rPr lang="en-ZA" b="0" dirty="0" smtClean="0"/>
              <a:t>” that which is yours. It creates or sets up idolatry / adultery in your heart for whatever is someone else's.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58</a:t>
            </a:fld>
            <a:endParaRPr lang="en-ZA"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HAVE SPOKEN TO YOU </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“Say this to the children of </a:t>
            </a:r>
            <a:r>
              <a:rPr lang="en-ZA" b="0" i="1" dirty="0" err="1" smtClean="0">
                <a:solidFill>
                  <a:srgbClr val="004821"/>
                </a:solidFill>
              </a:rPr>
              <a:t>Yisra’ĕl</a:t>
            </a:r>
            <a:r>
              <a:rPr lang="en-ZA" b="0" i="1" dirty="0" smtClean="0">
                <a:solidFill>
                  <a:srgbClr val="004821"/>
                </a:solidFill>
              </a:rPr>
              <a:t>: ‘You yourselves have seen that I have spoken to you from the heavens. ‘You do not make besides Me mighty ones of silver, and you do not make mighty ones of gold for yourselves. </a:t>
            </a:r>
            <a:r>
              <a:rPr lang="en-US" b="1" i="1" dirty="0" smtClean="0">
                <a:solidFill>
                  <a:srgbClr val="004821"/>
                </a:solidFill>
              </a:rPr>
              <a:t>(Exodus 20:22-23)</a:t>
            </a:r>
          </a:p>
          <a:p>
            <a:pPr>
              <a:lnSpc>
                <a:spcPts val="2300"/>
              </a:lnSpc>
            </a:pPr>
            <a:r>
              <a:rPr lang="en-ZA" b="0" dirty="0" smtClean="0"/>
              <a:t>The word here for spoken is “</a:t>
            </a:r>
            <a:r>
              <a:rPr lang="en-ZA" b="0" i="1" dirty="0" err="1" smtClean="0"/>
              <a:t>dabar</a:t>
            </a:r>
            <a:r>
              <a:rPr lang="en-ZA" b="0" i="1" dirty="0" smtClean="0"/>
              <a:t>” or “to have words with”, </a:t>
            </a:r>
            <a:r>
              <a:rPr lang="en-ZA" b="0" dirty="0" smtClean="0"/>
              <a:t>as well as</a:t>
            </a:r>
            <a:r>
              <a:rPr lang="en-ZA" b="0" i="1" dirty="0" smtClean="0"/>
              <a:t> “to lead” or “guide”. “</a:t>
            </a:r>
            <a:r>
              <a:rPr lang="en-ZA" b="0" i="1" dirty="0" smtClean="0">
                <a:solidFill>
                  <a:srgbClr val="004821"/>
                </a:solidFill>
              </a:rPr>
              <a:t>You do not make besides Me mighty ones of silver, and you do not make mighty ones of gold for yourselves.” </a:t>
            </a:r>
            <a:r>
              <a:rPr lang="en-ZA" b="0" dirty="0" smtClean="0"/>
              <a:t>While this is a reminder; it is also in addition to the Second Commandment. Other translations read, “</a:t>
            </a:r>
            <a:r>
              <a:rPr lang="en-ZA" b="0" i="1" dirty="0" smtClean="0"/>
              <a:t>You shall not make with me gods of silver,” </a:t>
            </a:r>
            <a:r>
              <a:rPr lang="en-ZA" b="0" dirty="0" smtClean="0"/>
              <a:t>etc. The Hebrew word used here as </a:t>
            </a:r>
            <a:r>
              <a:rPr lang="en-ZA" b="0" i="1" dirty="0" smtClean="0"/>
              <a:t>“besides</a:t>
            </a:r>
            <a:r>
              <a:rPr lang="en-ZA" b="0" dirty="0" smtClean="0"/>
              <a:t>” or “</a:t>
            </a:r>
            <a:r>
              <a:rPr lang="en-ZA" b="0" i="1" dirty="0" smtClean="0"/>
              <a:t>with” </a:t>
            </a:r>
            <a:r>
              <a:rPr lang="en-ZA" b="0" dirty="0" smtClean="0"/>
              <a:t>is </a:t>
            </a:r>
            <a:r>
              <a:rPr lang="en-ZA" b="0" i="1" dirty="0" smtClean="0"/>
              <a:t>“</a:t>
            </a:r>
            <a:r>
              <a:rPr lang="en-ZA" b="0" i="1" dirty="0" err="1" smtClean="0"/>
              <a:t>eetee</a:t>
            </a:r>
            <a:r>
              <a:rPr lang="en-ZA" b="0" i="1" dirty="0" smtClean="0"/>
              <a:t>” </a:t>
            </a:r>
            <a:r>
              <a:rPr lang="en-ZA" b="0" dirty="0" smtClean="0"/>
              <a:t>(aleph-</a:t>
            </a:r>
            <a:r>
              <a:rPr lang="en-ZA" b="0" dirty="0" err="1" smtClean="0"/>
              <a:t>tav</a:t>
            </a:r>
            <a:r>
              <a:rPr lang="en-ZA" b="0" dirty="0" smtClean="0"/>
              <a:t>-</a:t>
            </a:r>
            <a:r>
              <a:rPr lang="en-ZA" b="0" dirty="0" err="1" smtClean="0"/>
              <a:t>yud</a:t>
            </a:r>
            <a:r>
              <a:rPr lang="en-ZA" b="0" dirty="0" smtClean="0"/>
              <a:t>) and means “</a:t>
            </a:r>
            <a:r>
              <a:rPr lang="en-ZA" b="0" i="1" dirty="0" err="1" smtClean="0"/>
              <a:t>neighboring</a:t>
            </a:r>
            <a:r>
              <a:rPr lang="en-ZA" b="0" i="1" dirty="0" smtClean="0"/>
              <a:t>” or “next to” or “with</a:t>
            </a:r>
            <a:r>
              <a:rPr lang="en-ZA" b="0" dirty="0" smtClean="0"/>
              <a:t>”. Also, we do not have the word “</a:t>
            </a:r>
            <a:r>
              <a:rPr lang="en-ZA" b="0" i="1" dirty="0" err="1" smtClean="0"/>
              <a:t>elohim</a:t>
            </a:r>
            <a:r>
              <a:rPr lang="en-ZA" b="0" i="1" dirty="0" smtClean="0"/>
              <a:t>”, but “</a:t>
            </a:r>
            <a:r>
              <a:rPr lang="en-ZA" b="0" i="1" dirty="0" err="1" smtClean="0"/>
              <a:t>eloah</a:t>
            </a:r>
            <a:r>
              <a:rPr lang="en-ZA" b="0" i="1" dirty="0" smtClean="0"/>
              <a:t>”</a:t>
            </a:r>
            <a:r>
              <a:rPr lang="en-ZA" b="0" dirty="0" smtClean="0"/>
              <a:t> which is singular. So, </a:t>
            </a:r>
            <a:r>
              <a:rPr lang="en-ZA" b="0" dirty="0" err="1" smtClean="0"/>
              <a:t>what‟s</a:t>
            </a:r>
            <a:r>
              <a:rPr lang="en-ZA" b="0" dirty="0" smtClean="0"/>
              <a:t> he saying? “</a:t>
            </a:r>
            <a:r>
              <a:rPr lang="en-ZA" b="0" i="1" dirty="0" smtClean="0"/>
              <a:t>You do not make an “</a:t>
            </a:r>
            <a:r>
              <a:rPr lang="en-ZA" b="0" i="1" dirty="0" err="1" smtClean="0"/>
              <a:t>eloah</a:t>
            </a:r>
            <a:r>
              <a:rPr lang="en-ZA" b="0" i="1" dirty="0" smtClean="0"/>
              <a:t>” (mighty one) out of silver or gold that which is next to Me”. </a:t>
            </a:r>
            <a:r>
              <a:rPr lang="en-ZA" b="0" dirty="0" smtClean="0"/>
              <a:t>In other words, </a:t>
            </a:r>
            <a:r>
              <a:rPr lang="en-ZA" b="0" dirty="0" smtClean="0"/>
              <a:t>don’t </a:t>
            </a:r>
            <a:r>
              <a:rPr lang="en-ZA" b="0" dirty="0" smtClean="0"/>
              <a:t>make idols out of </a:t>
            </a:r>
            <a:r>
              <a:rPr lang="he-IL" dirty="0"/>
              <a:t>יהוה</a:t>
            </a:r>
            <a:r>
              <a:rPr lang="en-ZA" b="0" dirty="0" smtClean="0"/>
              <a:t> </a:t>
            </a:r>
            <a:r>
              <a:rPr lang="en-ZA" b="0" dirty="0" smtClean="0"/>
              <a:t>in the image of man, or the “</a:t>
            </a:r>
            <a:r>
              <a:rPr lang="en-ZA" b="0" i="1" dirty="0" err="1" smtClean="0"/>
              <a:t>malachim</a:t>
            </a:r>
            <a:r>
              <a:rPr lang="en-ZA" b="0" dirty="0" smtClean="0"/>
              <a:t>” (messengers - angels). </a:t>
            </a:r>
            <a:r>
              <a:rPr lang="en-ZA" b="0" dirty="0" smtClean="0"/>
              <a:t>I’m </a:t>
            </a:r>
            <a:r>
              <a:rPr lang="en-ZA" b="0" dirty="0" smtClean="0"/>
              <a:t>talking statues, pictures or any image, “</a:t>
            </a:r>
            <a:r>
              <a:rPr lang="en-ZA" b="0" i="1" dirty="0" err="1" smtClean="0"/>
              <a:t>phasal</a:t>
            </a:r>
            <a:r>
              <a:rPr lang="en-ZA" b="0" dirty="0" smtClean="0"/>
              <a:t>” or “</a:t>
            </a:r>
            <a:r>
              <a:rPr lang="en-ZA" b="0" i="1" dirty="0" err="1" smtClean="0"/>
              <a:t>te‟moonah</a:t>
            </a:r>
            <a:r>
              <a:rPr lang="en-ZA" b="0" i="1" dirty="0" smtClean="0"/>
              <a:t>”.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59</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WHO WAS YITRO?</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sz="8800" b="0" dirty="0" smtClean="0"/>
              <a:t>Jethro was the family </a:t>
            </a:r>
            <a:r>
              <a:rPr lang="en-ZA" sz="8800" i="1" dirty="0" smtClean="0"/>
              <a:t>priest</a:t>
            </a:r>
            <a:r>
              <a:rPr lang="en-ZA" sz="8800" b="0" dirty="0" smtClean="0"/>
              <a:t> and a leader of the Midianites, a people who had originated from Midian, a son of Abraham. This made Moses and Jethro distant cousins</a:t>
            </a:r>
            <a:r>
              <a:rPr lang="en-ZA" sz="8800" b="0" i="1" dirty="0" smtClean="0"/>
              <a:t>. </a:t>
            </a:r>
            <a:endParaRPr lang="en-ZA" sz="8800" dirty="0" smtClean="0"/>
          </a:p>
          <a:p>
            <a:pPr algn="just">
              <a:lnSpc>
                <a:spcPts val="2200"/>
              </a:lnSpc>
            </a:pPr>
            <a:r>
              <a:rPr lang="en-ZA" sz="8800" b="0" dirty="0" smtClean="0"/>
              <a:t>But with just a little study, we see another meaning for this word. “</a:t>
            </a:r>
            <a:r>
              <a:rPr lang="en-ZA" sz="8800" b="0" i="1" dirty="0" smtClean="0"/>
              <a:t>Kohen”, </a:t>
            </a:r>
            <a:r>
              <a:rPr lang="en-ZA" sz="8800" b="0" dirty="0" smtClean="0"/>
              <a:t>while Hebrew, has cognitive words from cultures all over the ancient Middle East, like </a:t>
            </a:r>
            <a:r>
              <a:rPr lang="en-ZA" sz="8800" b="0" i="1" dirty="0" smtClean="0"/>
              <a:t>“</a:t>
            </a:r>
            <a:r>
              <a:rPr lang="en-ZA" sz="8800" b="0" i="1" dirty="0" err="1" smtClean="0"/>
              <a:t>kahin</a:t>
            </a:r>
            <a:r>
              <a:rPr lang="en-ZA" sz="8800" b="0" i="1" dirty="0" smtClean="0"/>
              <a:t>” or “</a:t>
            </a:r>
            <a:r>
              <a:rPr lang="en-ZA" sz="8800" b="0" i="1" dirty="0" err="1" smtClean="0"/>
              <a:t>kahn</a:t>
            </a:r>
            <a:r>
              <a:rPr lang="en-ZA" sz="8800" b="0" i="1" dirty="0" smtClean="0"/>
              <a:t>” </a:t>
            </a:r>
            <a:r>
              <a:rPr lang="en-ZA" sz="8800" b="0" dirty="0" smtClean="0"/>
              <a:t>in Arabic cultures and dialects. On one hand, we see ongoing references to “</a:t>
            </a:r>
            <a:r>
              <a:rPr lang="en-ZA" sz="8800" b="0" i="1" dirty="0" smtClean="0"/>
              <a:t>priest”</a:t>
            </a:r>
            <a:r>
              <a:rPr lang="en-ZA" sz="8800" b="0" dirty="0" smtClean="0"/>
              <a:t>; but on the other hand, we see that this word also refers to “</a:t>
            </a:r>
            <a:r>
              <a:rPr lang="en-ZA" sz="8800" b="0" i="1" dirty="0" smtClean="0"/>
              <a:t>king” or “ruler</a:t>
            </a:r>
            <a:r>
              <a:rPr lang="en-ZA" sz="8800" b="0" dirty="0" smtClean="0"/>
              <a:t>”. The ancient Arabic rulers were often referred to as “</a:t>
            </a:r>
            <a:r>
              <a:rPr lang="en-ZA" sz="8800" b="0" i="1" dirty="0" smtClean="0"/>
              <a:t>priests</a:t>
            </a:r>
            <a:r>
              <a:rPr lang="en-ZA" sz="8800" b="0" dirty="0" smtClean="0"/>
              <a:t>”. History teaches that Yithro was the </a:t>
            </a:r>
            <a:r>
              <a:rPr lang="en-ZA" sz="8800" b="0" i="1" dirty="0" smtClean="0"/>
              <a:t>“Ruler of </a:t>
            </a:r>
            <a:r>
              <a:rPr lang="en-ZA" sz="8800" b="0" i="1" dirty="0" err="1" smtClean="0"/>
              <a:t>Midyan</a:t>
            </a:r>
            <a:r>
              <a:rPr lang="en-ZA" sz="8800" b="0" dirty="0" smtClean="0"/>
              <a:t>”. </a:t>
            </a:r>
            <a:r>
              <a:rPr lang="en-ZA" sz="8800" b="0" dirty="0" err="1" smtClean="0"/>
              <a:t>Rashi‟s</a:t>
            </a:r>
            <a:r>
              <a:rPr lang="en-ZA" sz="8800" b="0" dirty="0" smtClean="0"/>
              <a:t> commentary on these verses indicates that, while he lived amidst wealth and comfort, Yithro was prepared to journey into the desert to hear the words of the Torah. </a:t>
            </a:r>
          </a:p>
          <a:p>
            <a:pPr algn="just"/>
            <a:r>
              <a:rPr lang="en-ZA" sz="8800" b="0" dirty="0" smtClean="0">
                <a:solidFill>
                  <a:srgbClr val="C00000"/>
                </a:solidFill>
              </a:rPr>
              <a:t>The name </a:t>
            </a:r>
            <a:r>
              <a:rPr lang="en-ZA" sz="8800" b="0" dirty="0" err="1" smtClean="0">
                <a:solidFill>
                  <a:srgbClr val="C00000"/>
                </a:solidFill>
              </a:rPr>
              <a:t>Yitro</a:t>
            </a:r>
            <a:r>
              <a:rPr lang="en-ZA" sz="8800" b="0" dirty="0" smtClean="0">
                <a:solidFill>
                  <a:srgbClr val="C00000"/>
                </a:solidFill>
              </a:rPr>
              <a:t> (</a:t>
            </a:r>
            <a:r>
              <a:rPr lang="en-ZA" sz="8800" b="0" dirty="0" err="1" smtClean="0">
                <a:solidFill>
                  <a:srgbClr val="C00000"/>
                </a:solidFill>
              </a:rPr>
              <a:t>Jethro</a:t>
            </a:r>
            <a:r>
              <a:rPr lang="en-ZA" sz="8800" b="0" dirty="0" smtClean="0">
                <a:solidFill>
                  <a:srgbClr val="C00000"/>
                </a:solidFill>
              </a:rPr>
              <a:t>), comes from the Hebrew root </a:t>
            </a:r>
            <a:r>
              <a:rPr lang="en-ZA" sz="8800" b="0" dirty="0" err="1" smtClean="0">
                <a:solidFill>
                  <a:srgbClr val="C00000"/>
                </a:solidFill>
              </a:rPr>
              <a:t>yeter</a:t>
            </a:r>
            <a:r>
              <a:rPr lang="en-ZA" sz="8800" b="0" dirty="0" smtClean="0">
                <a:solidFill>
                  <a:srgbClr val="C00000"/>
                </a:solidFill>
              </a:rPr>
              <a:t>, meaning abundant or exceedingly abundant. God is able to do exceedingly abundantly (</a:t>
            </a:r>
            <a:r>
              <a:rPr lang="en-ZA" sz="8800" b="0" dirty="0" err="1" smtClean="0">
                <a:solidFill>
                  <a:srgbClr val="C00000"/>
                </a:solidFill>
              </a:rPr>
              <a:t>yeter</a:t>
            </a:r>
            <a:r>
              <a:rPr lang="en-ZA" sz="8800" b="0" dirty="0" smtClean="0">
                <a:solidFill>
                  <a:srgbClr val="C00000"/>
                </a:solidFill>
              </a:rPr>
              <a:t>) more than we could ever ask or think or imagine!  </a:t>
            </a:r>
            <a:r>
              <a:rPr lang="en-ZA" sz="8800" b="0" i="1" dirty="0" smtClean="0">
                <a:solidFill>
                  <a:srgbClr val="C00000"/>
                </a:solidFill>
              </a:rPr>
              <a:t>(Ephesians 3:20)</a:t>
            </a:r>
            <a:endParaRPr lang="en-ZA" sz="8800" b="0" dirty="0" smtClean="0">
              <a:solidFill>
                <a:srgbClr val="C00000"/>
              </a:solidFill>
            </a:endParaRPr>
          </a:p>
          <a:p>
            <a:pPr algn="just">
              <a:lnSpc>
                <a:spcPts val="2200"/>
              </a:lnSpc>
            </a:pPr>
            <a:endParaRPr lang="en-ZA" sz="9600"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MAKE AN ALTAR</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9600" b="0" i="1" dirty="0" smtClean="0">
                <a:solidFill>
                  <a:srgbClr val="004821"/>
                </a:solidFill>
              </a:rPr>
              <a:t>‘</a:t>
            </a:r>
            <a:r>
              <a:rPr lang="en-ZA" sz="8800" b="0" i="1" dirty="0" smtClean="0">
                <a:solidFill>
                  <a:srgbClr val="004821"/>
                </a:solidFill>
              </a:rPr>
              <a:t>Make an altar of earth for Me, ... ‘And if you make Me an altar of stone, do not build it of cut stone, for if you use your chisel on it, you have profaned it. ‘Nor do you go up by steps to My altar, lest your nakedness be exposed on it.’ </a:t>
            </a:r>
            <a:r>
              <a:rPr lang="en-ZA" sz="8800" b="1" i="1" dirty="0" smtClean="0">
                <a:solidFill>
                  <a:srgbClr val="004821"/>
                </a:solidFill>
              </a:rPr>
              <a:t>(Exodus 20:24-26)</a:t>
            </a:r>
          </a:p>
          <a:p>
            <a:pPr algn="just">
              <a:lnSpc>
                <a:spcPts val="2300"/>
              </a:lnSpc>
            </a:pPr>
            <a:r>
              <a:rPr lang="en-ZA" sz="8800" b="0" dirty="0" smtClean="0"/>
              <a:t>Elohim prefers an altar of earth, Adam/man. We become the altar for that which we worship, because of the sacrifices/offerings we make; our time, energies, and the “</a:t>
            </a:r>
            <a:r>
              <a:rPr lang="en-ZA" sz="8800" b="0" i="1" dirty="0" smtClean="0"/>
              <a:t>bulls of our lips”. </a:t>
            </a:r>
            <a:r>
              <a:rPr lang="en-ZA" sz="8800" b="0" dirty="0" smtClean="0"/>
              <a:t>If that altar is stone, then we are not to </a:t>
            </a:r>
            <a:r>
              <a:rPr lang="en-ZA" sz="8800" b="0" i="1" dirty="0" smtClean="0"/>
              <a:t>“chisel” </a:t>
            </a:r>
            <a:r>
              <a:rPr lang="en-ZA" sz="8800" b="0" dirty="0" smtClean="0"/>
              <a:t>it (put our marks on it) or fashion it with our works. On His altar we obey Torah.</a:t>
            </a:r>
            <a:r>
              <a:rPr lang="en-ZA" sz="8800" b="0" i="1" dirty="0" smtClean="0"/>
              <a:t> Remember what </a:t>
            </a:r>
            <a:r>
              <a:rPr lang="en-ZA" sz="8800" b="0" i="1" dirty="0" err="1" smtClean="0"/>
              <a:t>Yeshayahu</a:t>
            </a:r>
            <a:r>
              <a:rPr lang="en-ZA" sz="8800" b="0" i="1" dirty="0" smtClean="0"/>
              <a:t> said in </a:t>
            </a:r>
            <a:r>
              <a:rPr lang="en-ZA" sz="8800" i="1" dirty="0" smtClean="0">
                <a:solidFill>
                  <a:srgbClr val="004821"/>
                </a:solidFill>
              </a:rPr>
              <a:t>Chapter 51:1; </a:t>
            </a:r>
            <a:r>
              <a:rPr lang="en-ZA" sz="8800" b="0" i="1" dirty="0" smtClean="0"/>
              <a:t>“</a:t>
            </a:r>
            <a:r>
              <a:rPr lang="en-ZA" sz="8800" b="0" i="1" dirty="0" smtClean="0">
                <a:solidFill>
                  <a:srgbClr val="004821"/>
                </a:solidFill>
              </a:rPr>
              <a:t>Look to the rock you were hewn from, and to the hole of the pit you were dug from.” </a:t>
            </a:r>
            <a:r>
              <a:rPr lang="en-ZA" sz="8800" b="0" dirty="0" err="1" smtClean="0"/>
              <a:t>It‟s</a:t>
            </a:r>
            <a:r>
              <a:rPr lang="en-ZA" sz="8800" b="0" dirty="0" smtClean="0"/>
              <a:t> </a:t>
            </a:r>
            <a:r>
              <a:rPr lang="en-ZA" sz="8800" b="0" dirty="0" err="1" smtClean="0"/>
              <a:t>HaShem‟s</a:t>
            </a:r>
            <a:r>
              <a:rPr lang="en-ZA" sz="8800" b="0" dirty="0" smtClean="0"/>
              <a:t> altar, not our work. We place our “works” on His altar. We give them to Him. We do not ascend His altar by steps. The Hebrew here is </a:t>
            </a:r>
            <a:r>
              <a:rPr lang="en-ZA" sz="8800" b="0" i="1" dirty="0" smtClean="0"/>
              <a:t>“</a:t>
            </a:r>
            <a:r>
              <a:rPr lang="en-ZA" sz="8800" b="0" i="1" dirty="0" err="1" smtClean="0"/>
              <a:t>ma‟aleh</a:t>
            </a:r>
            <a:r>
              <a:rPr lang="en-ZA" sz="8800" b="0" dirty="0" smtClean="0"/>
              <a:t>” (</a:t>
            </a:r>
            <a:r>
              <a:rPr lang="en-ZA" sz="8800" b="0" dirty="0" err="1" smtClean="0"/>
              <a:t>mem</a:t>
            </a:r>
            <a:r>
              <a:rPr lang="en-ZA" sz="8800" b="0" dirty="0" smtClean="0"/>
              <a:t>-</a:t>
            </a:r>
            <a:r>
              <a:rPr lang="en-ZA" sz="8800" b="0" dirty="0" err="1" smtClean="0"/>
              <a:t>ayin</a:t>
            </a:r>
            <a:r>
              <a:rPr lang="en-ZA" sz="8800" b="0" dirty="0" smtClean="0"/>
              <a:t>-lamed-hey) which means “</a:t>
            </a:r>
            <a:r>
              <a:rPr lang="en-ZA" sz="8800" b="0" i="1" dirty="0" smtClean="0"/>
              <a:t>steps” or “stairs</a:t>
            </a:r>
            <a:r>
              <a:rPr lang="en-ZA" sz="8800" b="0" dirty="0" smtClean="0"/>
              <a:t>”, and also “</a:t>
            </a:r>
            <a:r>
              <a:rPr lang="en-ZA" sz="8800" b="0" i="1" dirty="0" smtClean="0"/>
              <a:t>stage</a:t>
            </a:r>
            <a:r>
              <a:rPr lang="en-ZA" sz="8800" b="0" dirty="0" smtClean="0"/>
              <a:t>”. In other words, </a:t>
            </a:r>
            <a:r>
              <a:rPr lang="en-ZA" sz="8800" b="0" dirty="0" err="1" smtClean="0"/>
              <a:t>we,re</a:t>
            </a:r>
            <a:r>
              <a:rPr lang="en-ZA" sz="8800" b="0" dirty="0" smtClean="0"/>
              <a:t> not to ascend His altar as if “</a:t>
            </a:r>
            <a:r>
              <a:rPr lang="en-ZA" sz="8800" b="0" i="1" dirty="0" smtClean="0"/>
              <a:t>going up on a stage</a:t>
            </a:r>
            <a:r>
              <a:rPr lang="en-ZA" sz="8800" b="0" dirty="0" smtClean="0"/>
              <a:t>”. </a:t>
            </a:r>
            <a:r>
              <a:rPr lang="en-ZA" sz="8800" b="0" dirty="0" err="1" smtClean="0"/>
              <a:t>It‟s</a:t>
            </a:r>
            <a:r>
              <a:rPr lang="en-ZA" sz="8800" b="0" dirty="0" smtClean="0"/>
              <a:t> not for show, lest our nakedness (</a:t>
            </a:r>
            <a:r>
              <a:rPr lang="en-ZA" sz="8800" b="0" dirty="0" err="1" smtClean="0"/>
              <a:t>ervah</a:t>
            </a:r>
            <a:r>
              <a:rPr lang="en-ZA" sz="8800" b="0" dirty="0" smtClean="0"/>
              <a:t>) or “</a:t>
            </a:r>
            <a:r>
              <a:rPr lang="en-ZA" sz="8800" b="0" i="1" dirty="0" smtClean="0"/>
              <a:t>shame</a:t>
            </a:r>
            <a:r>
              <a:rPr lang="en-ZA" sz="8800" b="0" dirty="0" smtClean="0"/>
              <a:t>” be uncovered or revealed.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60</a:t>
            </a:fld>
            <a:endParaRPr lang="en-Z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BRIDE AND BRIDEGROOM</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smtClean="0"/>
              <a:t>Israel as the bride and</a:t>
            </a:r>
            <a:r>
              <a:rPr lang="he-IL" b="0" dirty="0" smtClean="0"/>
              <a:t>יהוה </a:t>
            </a:r>
            <a:r>
              <a:rPr lang="en-ZA" b="0" dirty="0" smtClean="0"/>
              <a:t> as the Bridegroom, it turns the Mosaic covenant into the </a:t>
            </a:r>
            <a:r>
              <a:rPr lang="en-ZA" b="0" i="1" dirty="0" smtClean="0"/>
              <a:t>“</a:t>
            </a:r>
            <a:r>
              <a:rPr lang="en-ZA" b="0" i="1" dirty="0" err="1" smtClean="0"/>
              <a:t>ketubah</a:t>
            </a:r>
            <a:r>
              <a:rPr lang="en-ZA" b="0" dirty="0" smtClean="0"/>
              <a:t>” or the wedding covenant. Here are the steps:</a:t>
            </a:r>
          </a:p>
          <a:p>
            <a:pPr marL="176213" indent="-176213" algn="just">
              <a:lnSpc>
                <a:spcPts val="2500"/>
              </a:lnSpc>
              <a:buFont typeface="Arial" pitchFamily="34" charset="0"/>
              <a:buChar char="•"/>
            </a:pPr>
            <a:r>
              <a:rPr lang="en-ZA" b="0" dirty="0" smtClean="0"/>
              <a:t> We have already read of the intentions made by the Groom in the </a:t>
            </a:r>
            <a:r>
              <a:rPr lang="en-ZA" i="1" dirty="0" smtClean="0"/>
              <a:t>“I wills”: </a:t>
            </a:r>
            <a:r>
              <a:rPr lang="en-ZA" b="0" i="1" dirty="0" smtClean="0">
                <a:solidFill>
                  <a:srgbClr val="004821"/>
                </a:solidFill>
              </a:rPr>
              <a:t>"Therefore, say to the people of </a:t>
            </a:r>
            <a:r>
              <a:rPr lang="en-ZA" b="0" i="1" dirty="0" err="1" smtClean="0">
                <a:solidFill>
                  <a:srgbClr val="004821"/>
                </a:solidFill>
              </a:rPr>
              <a:t>Isra'el</a:t>
            </a:r>
            <a:r>
              <a:rPr lang="en-ZA" b="0" i="1" dirty="0" smtClean="0">
                <a:solidFill>
                  <a:srgbClr val="004821"/>
                </a:solidFill>
              </a:rPr>
              <a:t>: 'I am </a:t>
            </a:r>
            <a:r>
              <a:rPr lang="en-ZA" b="0" i="1" dirty="0" err="1" smtClean="0">
                <a:solidFill>
                  <a:srgbClr val="004821"/>
                </a:solidFill>
              </a:rPr>
              <a:t>Adonai</a:t>
            </a:r>
            <a:r>
              <a:rPr lang="en-ZA" i="1" dirty="0" smtClean="0">
                <a:solidFill>
                  <a:srgbClr val="004821"/>
                </a:solidFill>
              </a:rPr>
              <a:t>. I will </a:t>
            </a:r>
            <a:r>
              <a:rPr lang="en-ZA" b="0" i="1" dirty="0" smtClean="0">
                <a:solidFill>
                  <a:srgbClr val="004821"/>
                </a:solidFill>
              </a:rPr>
              <a:t>free you from ..the Egyptians, .. </a:t>
            </a:r>
            <a:r>
              <a:rPr lang="en-ZA" i="1" dirty="0" smtClean="0">
                <a:solidFill>
                  <a:srgbClr val="004821"/>
                </a:solidFill>
              </a:rPr>
              <a:t>I will </a:t>
            </a:r>
            <a:r>
              <a:rPr lang="en-ZA" b="0" i="1" dirty="0" smtClean="0">
                <a:solidFill>
                  <a:srgbClr val="004821"/>
                </a:solidFill>
              </a:rPr>
              <a:t>take you as my people, </a:t>
            </a:r>
            <a:r>
              <a:rPr lang="en-ZA" i="1" dirty="0" smtClean="0">
                <a:solidFill>
                  <a:srgbClr val="004821"/>
                </a:solidFill>
              </a:rPr>
              <a:t>and I wil</a:t>
            </a:r>
            <a:r>
              <a:rPr lang="en-ZA" b="0" i="1" dirty="0" smtClean="0">
                <a:solidFill>
                  <a:srgbClr val="004821"/>
                </a:solidFill>
              </a:rPr>
              <a:t>l be your God. </a:t>
            </a:r>
            <a:r>
              <a:rPr lang="en-ZA" b="1" i="1" dirty="0" smtClean="0">
                <a:solidFill>
                  <a:srgbClr val="004821"/>
                </a:solidFill>
              </a:rPr>
              <a:t>..(Exodus 6:6-7)</a:t>
            </a:r>
          </a:p>
          <a:p>
            <a:pPr marL="176213" indent="-176213" algn="just">
              <a:lnSpc>
                <a:spcPts val="2500"/>
              </a:lnSpc>
              <a:buFont typeface="Arial" pitchFamily="34" charset="0"/>
              <a:buChar char="•"/>
            </a:pPr>
            <a:r>
              <a:rPr lang="en-ZA" b="0" dirty="0" smtClean="0"/>
              <a:t>The bride is set apart in order to prepare for the wedding. Israel was set apart as she was brought into the wilderness </a:t>
            </a:r>
            <a:r>
              <a:rPr lang="en-ZA" b="0" dirty="0" smtClean="0"/>
              <a:t>(Numbers </a:t>
            </a:r>
            <a:r>
              <a:rPr lang="en-ZA" b="0" dirty="0" smtClean="0"/>
              <a:t>– place of the word) where her character was transformed. This is also called sanctification, or the process of being made holy. For Israel, this was to happen during the period we know as the </a:t>
            </a:r>
            <a:r>
              <a:rPr lang="en-ZA" b="0" i="1" dirty="0" smtClean="0"/>
              <a:t>“Counting of the Omer”</a:t>
            </a:r>
          </a:p>
          <a:p>
            <a:pPr marL="176213" indent="-176213">
              <a:lnSpc>
                <a:spcPts val="2500"/>
              </a:lnSpc>
              <a:buFont typeface="Arial" pitchFamily="34" charset="0"/>
              <a:buChar char="•"/>
            </a:pPr>
            <a:r>
              <a:rPr lang="en-ZA" b="0" dirty="0" smtClean="0"/>
              <a:t>The formal proposal: </a:t>
            </a:r>
            <a:r>
              <a:rPr lang="en-ZA" b="0" i="1" dirty="0" smtClean="0">
                <a:solidFill>
                  <a:srgbClr val="004821"/>
                </a:solidFill>
              </a:rPr>
              <a:t>‘And now, if you diligently obey My voice, and shall guard My covenant, then you shall be My treasured possession above all the peoples – for all the earth is Mine </a:t>
            </a:r>
            <a:r>
              <a:rPr lang="en-ZA" i="1" dirty="0" smtClean="0">
                <a:solidFill>
                  <a:srgbClr val="004821"/>
                </a:solidFill>
              </a:rPr>
              <a:t>– </a:t>
            </a:r>
            <a:r>
              <a:rPr lang="en-ZA" b="1" i="1" dirty="0" smtClean="0">
                <a:solidFill>
                  <a:srgbClr val="004821"/>
                </a:solidFill>
              </a:rPr>
              <a:t>(Exodus 19:5)</a:t>
            </a:r>
          </a:p>
          <a:p>
            <a:pPr>
              <a:lnSpc>
                <a:spcPts val="25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61</a:t>
            </a:fld>
            <a:endParaRPr lang="en-ZA"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marL="176213" indent="-176213" algn="just">
              <a:lnSpc>
                <a:spcPts val="2500"/>
              </a:lnSpc>
              <a:buFont typeface="Arial" pitchFamily="34" charset="0"/>
              <a:buChar char="•"/>
            </a:pPr>
            <a:r>
              <a:rPr lang="en-ZA" sz="8800" b="0" dirty="0" smtClean="0"/>
              <a:t>The bride’s answer to the proposal: </a:t>
            </a:r>
            <a:r>
              <a:rPr lang="en-ZA" sz="8800" b="0" i="1" dirty="0" smtClean="0">
                <a:solidFill>
                  <a:srgbClr val="004821"/>
                </a:solidFill>
              </a:rPr>
              <a:t>And all the people answered together and said, “All that </a:t>
            </a:r>
            <a:r>
              <a:rPr lang="he-IL" sz="8800" b="0" i="1" dirty="0" smtClean="0">
                <a:solidFill>
                  <a:srgbClr val="004821"/>
                </a:solidFill>
              </a:rPr>
              <a:t>יהוה</a:t>
            </a:r>
            <a:r>
              <a:rPr lang="en-ZA" sz="8800" b="0" i="1" dirty="0" smtClean="0">
                <a:solidFill>
                  <a:srgbClr val="004821"/>
                </a:solidFill>
              </a:rPr>
              <a:t> has spoken we shall do.” So </a:t>
            </a:r>
            <a:r>
              <a:rPr lang="en-ZA" sz="8800" b="0" i="1" dirty="0" err="1" smtClean="0">
                <a:solidFill>
                  <a:srgbClr val="004821"/>
                </a:solidFill>
              </a:rPr>
              <a:t>Mosheh</a:t>
            </a:r>
            <a:r>
              <a:rPr lang="en-ZA" sz="8800" b="0" i="1" dirty="0" smtClean="0">
                <a:solidFill>
                  <a:srgbClr val="004821"/>
                </a:solidFill>
              </a:rPr>
              <a:t> brought back the words of the people to </a:t>
            </a:r>
            <a:r>
              <a:rPr lang="he-IL" sz="8800" i="1" dirty="0" smtClean="0">
                <a:solidFill>
                  <a:srgbClr val="004821"/>
                </a:solidFill>
              </a:rPr>
              <a:t>יהוה</a:t>
            </a:r>
            <a:r>
              <a:rPr lang="en-US" sz="8800" i="1" dirty="0" smtClean="0">
                <a:solidFill>
                  <a:srgbClr val="004821"/>
                </a:solidFill>
              </a:rPr>
              <a:t>. </a:t>
            </a:r>
            <a:r>
              <a:rPr lang="en-US" sz="8800" b="1" i="1" dirty="0" smtClean="0">
                <a:solidFill>
                  <a:srgbClr val="004821"/>
                </a:solidFill>
              </a:rPr>
              <a:t>(Exodus 19:8)</a:t>
            </a:r>
          </a:p>
          <a:p>
            <a:pPr marL="176213" indent="-176213" algn="just">
              <a:lnSpc>
                <a:spcPts val="2500"/>
              </a:lnSpc>
              <a:buFont typeface="Arial" pitchFamily="34" charset="0"/>
              <a:buChar char="•"/>
            </a:pPr>
            <a:r>
              <a:rPr lang="en-ZA" sz="8800" b="0" dirty="0" smtClean="0"/>
              <a:t>Preparation for the special day: </a:t>
            </a:r>
            <a:r>
              <a:rPr lang="en-ZA" sz="8800" b="0" i="1" dirty="0" smtClean="0">
                <a:solidFill>
                  <a:srgbClr val="004821"/>
                </a:solidFill>
              </a:rPr>
              <a:t>And </a:t>
            </a:r>
            <a:r>
              <a:rPr lang="he-IL" sz="8800" b="0" i="1" dirty="0" smtClean="0">
                <a:solidFill>
                  <a:srgbClr val="004821"/>
                </a:solidFill>
              </a:rPr>
              <a:t>יהוה</a:t>
            </a:r>
            <a:r>
              <a:rPr lang="en-ZA" sz="8800" b="0" i="1" dirty="0" smtClean="0">
                <a:solidFill>
                  <a:srgbClr val="004821"/>
                </a:solidFill>
              </a:rPr>
              <a:t> said to </a:t>
            </a:r>
            <a:r>
              <a:rPr lang="en-ZA" sz="8800" b="0" i="1" dirty="0" err="1" smtClean="0">
                <a:solidFill>
                  <a:srgbClr val="004821"/>
                </a:solidFill>
              </a:rPr>
              <a:t>Mosheh</a:t>
            </a:r>
            <a:r>
              <a:rPr lang="en-ZA" sz="8800" b="0" i="1" dirty="0" smtClean="0">
                <a:solidFill>
                  <a:srgbClr val="004821"/>
                </a:solidFill>
              </a:rPr>
              <a:t>, “Go to the people and set them apart today and tomorrow. And they shall wash their garments, </a:t>
            </a:r>
            <a:r>
              <a:rPr lang="en-US" sz="8800" b="1" i="1" dirty="0" smtClean="0">
                <a:solidFill>
                  <a:srgbClr val="004821"/>
                </a:solidFill>
              </a:rPr>
              <a:t>(Exodus 19:10)</a:t>
            </a:r>
          </a:p>
          <a:p>
            <a:pPr marL="176213" indent="-176213" algn="just">
              <a:lnSpc>
                <a:spcPts val="2500"/>
              </a:lnSpc>
              <a:buFont typeface="Arial" pitchFamily="34" charset="0"/>
              <a:buChar char="•"/>
            </a:pPr>
            <a:r>
              <a:rPr lang="en-ZA" sz="8800" b="0" dirty="0" smtClean="0"/>
              <a:t>The Groom comes down and stands beneath the wedding canopy (</a:t>
            </a:r>
            <a:r>
              <a:rPr lang="en-ZA" sz="8800" b="0" dirty="0" err="1" smtClean="0"/>
              <a:t>chuppah</a:t>
            </a:r>
            <a:r>
              <a:rPr lang="en-ZA" sz="8800" b="0" i="1" dirty="0" smtClean="0"/>
              <a:t>) </a:t>
            </a:r>
            <a:r>
              <a:rPr lang="en-ZA" sz="8800" b="0" i="1" dirty="0" smtClean="0">
                <a:solidFill>
                  <a:srgbClr val="004821"/>
                </a:solidFill>
              </a:rPr>
              <a:t>And it came to be, on the third day in the morning, that there were thunders and </a:t>
            </a:r>
            <a:r>
              <a:rPr lang="en-ZA" sz="8800" b="0" i="1" dirty="0" err="1" smtClean="0">
                <a:solidFill>
                  <a:srgbClr val="004821"/>
                </a:solidFill>
              </a:rPr>
              <a:t>lightnings</a:t>
            </a:r>
            <a:r>
              <a:rPr lang="en-ZA" sz="8800" b="0" i="1" dirty="0" smtClean="0">
                <a:solidFill>
                  <a:srgbClr val="004821"/>
                </a:solidFill>
              </a:rPr>
              <a:t>, and a thick cloud on the mountain. And the sound of the ram’s horn was very loud, and all the people who were in the camp trembled.</a:t>
            </a:r>
            <a:r>
              <a:rPr lang="en-ZA" sz="8800" i="1" dirty="0" smtClean="0">
                <a:solidFill>
                  <a:srgbClr val="004821"/>
                </a:solidFill>
              </a:rPr>
              <a:t> </a:t>
            </a:r>
            <a:r>
              <a:rPr lang="en-ZA" sz="8800" b="1" i="1" dirty="0" smtClean="0">
                <a:solidFill>
                  <a:srgbClr val="004821"/>
                </a:solidFill>
              </a:rPr>
              <a:t>(Exodus 19:16)</a:t>
            </a:r>
          </a:p>
          <a:p>
            <a:pPr marL="176213" indent="-176213" algn="just">
              <a:lnSpc>
                <a:spcPts val="2500"/>
              </a:lnSpc>
              <a:buFont typeface="Arial" pitchFamily="34" charset="0"/>
              <a:buChar char="•"/>
            </a:pPr>
            <a:r>
              <a:rPr lang="en-ZA" sz="8800" b="0" dirty="0" smtClean="0"/>
              <a:t>The Groom presents the wedding proposal through the friend of the bridegroom (</a:t>
            </a:r>
            <a:r>
              <a:rPr lang="en-ZA" sz="8800" b="0" dirty="0" smtClean="0"/>
              <a:t>Moses):</a:t>
            </a:r>
            <a:r>
              <a:rPr lang="en-ZA" sz="8800" dirty="0" smtClean="0"/>
              <a:t> </a:t>
            </a:r>
            <a:r>
              <a:rPr lang="en-ZA" sz="8800" b="0" i="1" dirty="0" smtClean="0">
                <a:solidFill>
                  <a:srgbClr val="004821"/>
                </a:solidFill>
              </a:rPr>
              <a:t>And </a:t>
            </a:r>
            <a:r>
              <a:rPr lang="en-ZA" sz="8800" b="0" i="1" dirty="0" err="1" smtClean="0">
                <a:solidFill>
                  <a:srgbClr val="004821"/>
                </a:solidFill>
              </a:rPr>
              <a:t>Mosheh</a:t>
            </a:r>
            <a:r>
              <a:rPr lang="en-ZA" sz="8800" b="0" i="1" dirty="0" smtClean="0">
                <a:solidFill>
                  <a:srgbClr val="004821"/>
                </a:solidFill>
              </a:rPr>
              <a:t> brought the people out of the camp to meet with Elohim, and they stood at the foot of the mountain</a:t>
            </a:r>
            <a:r>
              <a:rPr lang="en-ZA" sz="8800" i="1" dirty="0" smtClean="0">
                <a:solidFill>
                  <a:srgbClr val="004821"/>
                </a:solidFill>
              </a:rPr>
              <a:t>. </a:t>
            </a:r>
            <a:r>
              <a:rPr lang="en-ZA" sz="8800" b="1" i="1" dirty="0" smtClean="0">
                <a:solidFill>
                  <a:srgbClr val="004821"/>
                </a:solidFill>
              </a:rPr>
              <a:t>(Exodus 19:17)</a:t>
            </a:r>
          </a:p>
          <a:p>
            <a:endParaRPr lang="en-ZA" dirty="0" smtClean="0"/>
          </a:p>
          <a:p>
            <a:endParaRPr lang="en-ZA" b="0"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62</a:t>
            </a:fld>
            <a:endParaRPr lang="en-ZA" dirty="0"/>
          </a:p>
        </p:txBody>
      </p:sp>
      <p:sp>
        <p:nvSpPr>
          <p:cNvPr id="5" name="Title 1"/>
          <p:cNvSpPr>
            <a:spLocks noGrp="1"/>
          </p:cNvSpPr>
          <p:nvPr>
            <p:ph type="title"/>
          </p:nvPr>
        </p:nvSpPr>
        <p:spPr>
          <a:xfrm>
            <a:off x="457200" y="274638"/>
            <a:ext cx="8229600" cy="1143000"/>
          </a:xfrm>
        </p:spPr>
        <p:txBody>
          <a:bodyPr/>
          <a:lstStyle/>
          <a:p>
            <a:r>
              <a:rPr lang="en-ZA" dirty="0" smtClean="0"/>
              <a:t>BRIDE AND BRIDEGROOM </a:t>
            </a:r>
            <a:r>
              <a:rPr lang="en-ZA" sz="2800" dirty="0" smtClean="0"/>
              <a:t>CON’T</a:t>
            </a:r>
            <a:endParaRPr lang="en-ZA"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76213" indent="-176213" algn="just">
              <a:buFont typeface="Arial" pitchFamily="34" charset="0"/>
              <a:buChar char="•"/>
            </a:pPr>
            <a:r>
              <a:rPr lang="en-ZA" b="0" dirty="0" smtClean="0"/>
              <a:t>A </a:t>
            </a:r>
            <a:r>
              <a:rPr lang="en-ZA" b="0" dirty="0" err="1" smtClean="0"/>
              <a:t>shofar</a:t>
            </a:r>
            <a:r>
              <a:rPr lang="en-ZA" b="0" dirty="0" smtClean="0"/>
              <a:t> blast will announce the special day: </a:t>
            </a:r>
            <a:r>
              <a:rPr lang="en-ZA" b="0" i="1" dirty="0" smtClean="0">
                <a:solidFill>
                  <a:srgbClr val="004821"/>
                </a:solidFill>
              </a:rPr>
              <a:t>And when the blast of the ram’s horn sounded long and became louder and louder, </a:t>
            </a:r>
            <a:r>
              <a:rPr lang="en-ZA" b="0" i="1" dirty="0" err="1" smtClean="0">
                <a:solidFill>
                  <a:srgbClr val="004821"/>
                </a:solidFill>
              </a:rPr>
              <a:t>Mosheh</a:t>
            </a:r>
            <a:r>
              <a:rPr lang="en-ZA" b="0" i="1" dirty="0" smtClean="0">
                <a:solidFill>
                  <a:srgbClr val="004821"/>
                </a:solidFill>
              </a:rPr>
              <a:t> spoke, and Elohim answered him by voice. </a:t>
            </a:r>
            <a:r>
              <a:rPr lang="en-ZA" b="1" i="1" dirty="0" smtClean="0">
                <a:solidFill>
                  <a:srgbClr val="004821"/>
                </a:solidFill>
              </a:rPr>
              <a:t>(Exodus 19:19)</a:t>
            </a:r>
          </a:p>
          <a:p>
            <a:pPr marL="176213" indent="-176213" algn="just">
              <a:buFont typeface="Arial" pitchFamily="34" charset="0"/>
              <a:buChar char="•"/>
            </a:pPr>
            <a:r>
              <a:rPr lang="en-ZA" b="0" dirty="0" smtClean="0"/>
              <a:t>The marriage contract (</a:t>
            </a:r>
            <a:r>
              <a:rPr lang="en-ZA" b="0" dirty="0" err="1" smtClean="0"/>
              <a:t>ketubah</a:t>
            </a:r>
            <a:r>
              <a:rPr lang="en-ZA" b="0" dirty="0" smtClean="0"/>
              <a:t>) is given to the bride. It includes all the conditions of the marriage covenant. (Exodus 20)</a:t>
            </a:r>
          </a:p>
          <a:p>
            <a:pPr marL="176213" indent="-176213" algn="just">
              <a:buFont typeface="Arial" pitchFamily="34" charset="0"/>
              <a:buChar char="•"/>
            </a:pPr>
            <a:r>
              <a:rPr lang="en-ZA" b="0" dirty="0" smtClean="0"/>
              <a:t>The token of the covenant symbolizing its permanence: ‘</a:t>
            </a:r>
            <a:r>
              <a:rPr lang="en-ZA" b="0" i="1" dirty="0" smtClean="0">
                <a:solidFill>
                  <a:srgbClr val="004821"/>
                </a:solidFill>
              </a:rPr>
              <a:t>And the children of </a:t>
            </a:r>
            <a:r>
              <a:rPr lang="en-ZA" b="0" i="1" dirty="0" err="1" smtClean="0">
                <a:solidFill>
                  <a:srgbClr val="004821"/>
                </a:solidFill>
              </a:rPr>
              <a:t>Yisra’ĕl</a:t>
            </a:r>
            <a:r>
              <a:rPr lang="en-ZA" b="0" i="1" dirty="0" smtClean="0">
                <a:solidFill>
                  <a:srgbClr val="004821"/>
                </a:solidFill>
              </a:rPr>
              <a:t> shall guard the Sabbath, to observe the Sabbath throughout their generations as an everlasting covenant. </a:t>
            </a:r>
            <a:r>
              <a:rPr lang="en-ZA" b="1" i="1" dirty="0" smtClean="0">
                <a:solidFill>
                  <a:srgbClr val="004821"/>
                </a:solidFill>
              </a:rPr>
              <a:t>(Exodus 31:16)</a:t>
            </a:r>
          </a:p>
          <a:p>
            <a:pPr algn="just"/>
            <a:r>
              <a:rPr lang="en-ZA" b="0" dirty="0" smtClean="0"/>
              <a:t>Thus ended the first stage of the marriage covenant called the betrothal. During the betrothal you are legally married to your spouse, but you do not yet physically dwell with them.</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63</a:t>
            </a:fld>
            <a:endParaRPr lang="en-ZA" dirty="0"/>
          </a:p>
        </p:txBody>
      </p:sp>
      <p:sp>
        <p:nvSpPr>
          <p:cNvPr id="5" name="Title 1"/>
          <p:cNvSpPr>
            <a:spLocks noGrp="1"/>
          </p:cNvSpPr>
          <p:nvPr>
            <p:ph type="title"/>
          </p:nvPr>
        </p:nvSpPr>
        <p:spPr>
          <a:xfrm>
            <a:off x="457200" y="274638"/>
            <a:ext cx="8229600" cy="1143000"/>
          </a:xfrm>
        </p:spPr>
        <p:txBody>
          <a:bodyPr/>
          <a:lstStyle/>
          <a:p>
            <a:r>
              <a:rPr lang="en-ZA" dirty="0" smtClean="0"/>
              <a:t>BRIDE AND BRIDEGROOM </a:t>
            </a:r>
            <a:r>
              <a:rPr lang="en-ZA" sz="2800" dirty="0" smtClean="0"/>
              <a:t>CON’T</a:t>
            </a:r>
            <a:endParaRPr lang="en-ZA" sz="2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JEREMIAH</a:t>
            </a:r>
            <a:endParaRPr lang="en-ZA" dirty="0"/>
          </a:p>
        </p:txBody>
      </p:sp>
      <p:sp>
        <p:nvSpPr>
          <p:cNvPr id="3" name="Content Placeholder 2"/>
          <p:cNvSpPr>
            <a:spLocks noGrp="1"/>
          </p:cNvSpPr>
          <p:nvPr>
            <p:ph idx="1"/>
          </p:nvPr>
        </p:nvSpPr>
        <p:spPr/>
        <p:txBody>
          <a:bodyPr>
            <a:normAutofit/>
          </a:bodyPr>
          <a:lstStyle/>
          <a:p>
            <a:pPr algn="just"/>
            <a:r>
              <a:rPr lang="en-ZA" b="0" dirty="0" smtClean="0"/>
              <a:t>Jeremiah provides us with more insights into the betrothal of Israel in the wilderness:</a:t>
            </a:r>
          </a:p>
          <a:p>
            <a:pPr algn="ctr"/>
            <a:r>
              <a:rPr lang="en-ZA" b="0" i="1" dirty="0" smtClean="0">
                <a:solidFill>
                  <a:srgbClr val="004821"/>
                </a:solidFill>
              </a:rPr>
              <a:t>And the word of </a:t>
            </a:r>
            <a:r>
              <a:rPr lang="he-IL" b="0" i="1" dirty="0" smtClean="0">
                <a:solidFill>
                  <a:srgbClr val="004821"/>
                </a:solidFill>
              </a:rPr>
              <a:t>יהוה</a:t>
            </a:r>
            <a:r>
              <a:rPr lang="en-ZA" b="0" i="1" dirty="0" smtClean="0">
                <a:solidFill>
                  <a:srgbClr val="004821"/>
                </a:solidFill>
              </a:rPr>
              <a:t> came to me, saying, “Go, and you shall cry in the hearing of </a:t>
            </a:r>
            <a:r>
              <a:rPr lang="en-ZA" b="0" i="1" dirty="0" err="1" smtClean="0">
                <a:solidFill>
                  <a:srgbClr val="004821"/>
                </a:solidFill>
              </a:rPr>
              <a:t>Yerushalayim</a:t>
            </a:r>
            <a:r>
              <a:rPr lang="en-ZA" b="0" i="1" dirty="0" smtClean="0">
                <a:solidFill>
                  <a:srgbClr val="004821"/>
                </a:solidFill>
              </a:rPr>
              <a:t>, saying, ‘Thus said </a:t>
            </a:r>
            <a:r>
              <a:rPr lang="he-IL" b="0" i="1" dirty="0" smtClean="0">
                <a:solidFill>
                  <a:srgbClr val="004821"/>
                </a:solidFill>
              </a:rPr>
              <a:t>יהוה</a:t>
            </a:r>
            <a:r>
              <a:rPr lang="en-ZA" b="0" i="1" dirty="0" smtClean="0">
                <a:solidFill>
                  <a:srgbClr val="004821"/>
                </a:solidFill>
              </a:rPr>
              <a:t>, “I remember you, the kindness of your youth, the love of your </a:t>
            </a:r>
            <a:r>
              <a:rPr lang="en-ZA" b="0" i="1" dirty="0" err="1" smtClean="0">
                <a:solidFill>
                  <a:srgbClr val="004821"/>
                </a:solidFill>
              </a:rPr>
              <a:t>bridehood</a:t>
            </a:r>
            <a:r>
              <a:rPr lang="en-ZA" b="0" i="1" dirty="0" smtClean="0">
                <a:solidFill>
                  <a:srgbClr val="004821"/>
                </a:solidFill>
              </a:rPr>
              <a:t>, when you went after Me in the wilderness, in a land that was not sown. “</a:t>
            </a:r>
            <a:r>
              <a:rPr lang="en-ZA" b="0" i="1" dirty="0" err="1" smtClean="0">
                <a:solidFill>
                  <a:srgbClr val="004821"/>
                </a:solidFill>
              </a:rPr>
              <a:t>Yisra’ĕl</a:t>
            </a:r>
            <a:r>
              <a:rPr lang="en-ZA" b="0" i="1" dirty="0" smtClean="0">
                <a:solidFill>
                  <a:srgbClr val="004821"/>
                </a:solidFill>
              </a:rPr>
              <a:t> was set-apart to </a:t>
            </a:r>
            <a:r>
              <a:rPr lang="he-IL" b="0" i="1" dirty="0" smtClean="0">
                <a:solidFill>
                  <a:srgbClr val="004821"/>
                </a:solidFill>
              </a:rPr>
              <a:t>יהוה</a:t>
            </a:r>
            <a:r>
              <a:rPr lang="en-ZA" b="0" i="1" dirty="0" smtClean="0">
                <a:solidFill>
                  <a:srgbClr val="004821"/>
                </a:solidFill>
              </a:rPr>
              <a:t>, the first-fruits of His increase. All who ate of it became guilty – evil came upon them,” declares </a:t>
            </a:r>
            <a:r>
              <a:rPr lang="he-IL" b="0" i="1" dirty="0" smtClean="0">
                <a:solidFill>
                  <a:srgbClr val="004821"/>
                </a:solidFill>
              </a:rPr>
              <a:t>יהוה</a:t>
            </a:r>
            <a:r>
              <a:rPr lang="en-US" b="0" i="1" dirty="0" smtClean="0">
                <a:solidFill>
                  <a:srgbClr val="004821"/>
                </a:solidFill>
              </a:rPr>
              <a:t>.’ </a:t>
            </a:r>
            <a:r>
              <a:rPr lang="en-US" i="1" dirty="0" smtClean="0">
                <a:solidFill>
                  <a:srgbClr val="004821"/>
                </a:solidFill>
              </a:rPr>
              <a:t>” </a:t>
            </a:r>
            <a:r>
              <a:rPr lang="en-US" b="1" i="1" dirty="0" smtClean="0">
                <a:solidFill>
                  <a:srgbClr val="004821"/>
                </a:solidFill>
              </a:rPr>
              <a:t>(Jeremiah 2:1-3)</a:t>
            </a:r>
          </a:p>
          <a:p>
            <a:r>
              <a:rPr lang="en-ZA" b="0" dirty="0" smtClean="0"/>
              <a:t>We are also in the stage of betrothal with our Bridegroom if we are in a personal relationship with our Messiah </a:t>
            </a:r>
            <a:r>
              <a:rPr lang="he-IL" dirty="0"/>
              <a:t>יהושע</a:t>
            </a:r>
            <a:r>
              <a:rPr lang="en-ZA" b="0" dirty="0" smtClean="0"/>
              <a:t>. </a:t>
            </a:r>
            <a:r>
              <a:rPr lang="en-ZA" b="0" dirty="0" smtClean="0"/>
              <a:t>We are legally married, yet we do not yet physically dwell with Him. We have the same marriage contract as that given to the Israelites and the same token of the covenant (Shabbat).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64</a:t>
            </a:fld>
            <a:endParaRPr lang="en-ZA"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BRIDE</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b="0" dirty="0" smtClean="0"/>
              <a:t>The Jews say it is them. The church insists that they are the bride. Is </a:t>
            </a:r>
            <a:r>
              <a:rPr lang="he-IL" b="0" dirty="0" smtClean="0"/>
              <a:t>הוה</a:t>
            </a:r>
            <a:r>
              <a:rPr lang="en-ZA" b="0" dirty="0" smtClean="0"/>
              <a:t>/Yeshua a polygamist? </a:t>
            </a:r>
          </a:p>
          <a:p>
            <a:pPr algn="ctr">
              <a:lnSpc>
                <a:spcPts val="2300"/>
              </a:lnSpc>
            </a:pPr>
            <a:r>
              <a:rPr lang="en-ZA" b="0" i="1" dirty="0" smtClean="0">
                <a:solidFill>
                  <a:srgbClr val="004821"/>
                </a:solidFill>
              </a:rPr>
              <a:t>“This is the </a:t>
            </a:r>
            <a:r>
              <a:rPr lang="en-ZA" b="0" i="1" dirty="0" err="1" smtClean="0">
                <a:solidFill>
                  <a:srgbClr val="004821"/>
                </a:solidFill>
              </a:rPr>
              <a:t>Mosheh</a:t>
            </a:r>
            <a:r>
              <a:rPr lang="en-ZA" b="0" i="1" dirty="0" smtClean="0">
                <a:solidFill>
                  <a:srgbClr val="004821"/>
                </a:solidFill>
              </a:rPr>
              <a:t> who said to the children of </a:t>
            </a:r>
            <a:r>
              <a:rPr lang="en-ZA" b="0" i="1" dirty="0" err="1" smtClean="0">
                <a:solidFill>
                  <a:srgbClr val="004821"/>
                </a:solidFill>
              </a:rPr>
              <a:t>Yisra’ĕl</a:t>
            </a:r>
            <a:r>
              <a:rPr lang="en-ZA" b="0" i="1" dirty="0" smtClean="0">
                <a:solidFill>
                  <a:srgbClr val="004821"/>
                </a:solidFill>
              </a:rPr>
              <a:t>, ‘</a:t>
            </a:r>
            <a:r>
              <a:rPr lang="he-IL" b="0" i="1" dirty="0" smtClean="0">
                <a:solidFill>
                  <a:srgbClr val="004821"/>
                </a:solidFill>
              </a:rPr>
              <a:t>יהוה</a:t>
            </a:r>
            <a:r>
              <a:rPr lang="en-ZA" b="0" i="1" dirty="0" smtClean="0">
                <a:solidFill>
                  <a:srgbClr val="004821"/>
                </a:solidFill>
              </a:rPr>
              <a:t> your Elohim shall raise up for you a Prophet like me from your brothers. Him you shall hear.’ “This is he who was in the assembly in the wilderness with the Messenger who spoke to him on Mount Sinai, and with our fathers, who received the living Words to give to us, </a:t>
            </a:r>
            <a:r>
              <a:rPr lang="en-US" b="1" i="1" dirty="0" smtClean="0">
                <a:solidFill>
                  <a:srgbClr val="004821"/>
                </a:solidFill>
              </a:rPr>
              <a:t>(Acts 7:37-38)</a:t>
            </a:r>
          </a:p>
          <a:p>
            <a:pPr algn="just">
              <a:lnSpc>
                <a:spcPts val="2300"/>
              </a:lnSpc>
            </a:pPr>
            <a:r>
              <a:rPr lang="en-ZA" b="0" i="1" dirty="0" smtClean="0"/>
              <a:t>“Assembly” </a:t>
            </a:r>
            <a:r>
              <a:rPr lang="en-ZA" b="0" dirty="0" smtClean="0"/>
              <a:t>is the Greek ecclesia which is translated as </a:t>
            </a:r>
            <a:r>
              <a:rPr lang="en-ZA" b="0" i="1" dirty="0" smtClean="0"/>
              <a:t>“church”</a:t>
            </a:r>
            <a:r>
              <a:rPr lang="en-ZA" b="0" dirty="0" smtClean="0"/>
              <a:t>. The assembly, Israel, the church…it’s the same entity in Acts as it was in Exodus. The </a:t>
            </a:r>
            <a:r>
              <a:rPr lang="en-ZA" b="0" i="1" dirty="0" smtClean="0"/>
              <a:t>“church</a:t>
            </a:r>
            <a:r>
              <a:rPr lang="en-ZA" b="0" dirty="0" smtClean="0"/>
              <a:t>” was not a separate entity that was </a:t>
            </a:r>
            <a:r>
              <a:rPr lang="en-ZA" b="0" i="1" dirty="0" smtClean="0"/>
              <a:t>“born</a:t>
            </a:r>
            <a:r>
              <a:rPr lang="en-ZA" b="0" dirty="0" smtClean="0"/>
              <a:t>” on Shavuot/Pentecost as pictured in the book of Acts. This same assembly was present at Shavuot/Pentecost on Mt. Sinai. And the “</a:t>
            </a:r>
            <a:r>
              <a:rPr lang="en-ZA" b="0" i="1" dirty="0" smtClean="0"/>
              <a:t>Prophet like me</a:t>
            </a:r>
            <a:r>
              <a:rPr lang="en-ZA" b="0" dirty="0" smtClean="0"/>
              <a:t>” becomes identified in Acts 7:38 as Yeshua. He was the One who spoke to the children of Israel on the Mountain. So the answer as to who is the bride…it is all who “</a:t>
            </a:r>
            <a:r>
              <a:rPr lang="en-ZA" b="0" i="1" dirty="0" smtClean="0"/>
              <a:t>hear</a:t>
            </a:r>
            <a:r>
              <a:rPr lang="en-ZA" b="0" dirty="0" smtClean="0"/>
              <a:t>” the </a:t>
            </a:r>
            <a:r>
              <a:rPr lang="en-ZA" b="0" i="1" dirty="0" smtClean="0"/>
              <a:t>“prophet like Moshe” </a:t>
            </a:r>
            <a:r>
              <a:rPr lang="en-ZA" b="0" dirty="0" smtClean="0"/>
              <a:t>and who </a:t>
            </a:r>
            <a:r>
              <a:rPr lang="en-ZA" b="0" i="1" dirty="0" smtClean="0"/>
              <a:t>“receive the living oracles” </a:t>
            </a:r>
            <a:r>
              <a:rPr lang="en-ZA" b="0" dirty="0" smtClean="0"/>
              <a:t>which was the living Word of Elohim spoken on Mt. Sinai.</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65</a:t>
            </a:fld>
            <a:endParaRPr lang="en-ZA"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CLOTHING</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The bride must prepare her wedding dress as described in Ephesians 5: in order to set it apart and cleanse it with the washing of water by the Word, in order to present it to Himself a splendid assembly, not having spot or wrinkle or any of this sort, but that it might be set-apart and blameless</a:t>
            </a:r>
            <a:r>
              <a:rPr lang="en-ZA" i="1" dirty="0" smtClean="0">
                <a:solidFill>
                  <a:srgbClr val="004821"/>
                </a:solidFill>
              </a:rPr>
              <a:t>. </a:t>
            </a:r>
            <a:r>
              <a:rPr lang="en-ZA" b="1" i="1" dirty="0" smtClean="0">
                <a:solidFill>
                  <a:srgbClr val="004821"/>
                </a:solidFill>
              </a:rPr>
              <a:t>(Ephesians 5:26-27)</a:t>
            </a:r>
          </a:p>
          <a:p>
            <a:pPr algn="just"/>
            <a:r>
              <a:rPr lang="en-ZA" b="0" dirty="0" smtClean="0"/>
              <a:t>Clothing is a description of our attitude and actions. Those who keep their wedding garment </a:t>
            </a:r>
            <a:r>
              <a:rPr lang="en-ZA" b="0" i="1" dirty="0" smtClean="0"/>
              <a:t>“unspotted and without wrinkle</a:t>
            </a:r>
            <a:r>
              <a:rPr lang="en-ZA" b="0" dirty="0" smtClean="0"/>
              <a:t>” are spiritually mature before their Bridegroom. Consider these verses:</a:t>
            </a:r>
          </a:p>
          <a:p>
            <a:pPr marL="176213" indent="-176213" algn="just">
              <a:buFont typeface="Arial" pitchFamily="34" charset="0"/>
              <a:buChar char="•"/>
            </a:pPr>
            <a:r>
              <a:rPr lang="en-ZA" b="0" i="1" dirty="0" smtClean="0">
                <a:solidFill>
                  <a:srgbClr val="004821"/>
                </a:solidFill>
              </a:rPr>
              <a:t>And the armies in the heaven, dressed in fine </a:t>
            </a:r>
            <a:r>
              <a:rPr lang="en-ZA" i="1" dirty="0" smtClean="0">
                <a:solidFill>
                  <a:srgbClr val="004821"/>
                </a:solidFill>
              </a:rPr>
              <a:t>linen, white and clean, followed Him on white horses. </a:t>
            </a:r>
            <a:r>
              <a:rPr lang="en-ZA" b="1" i="1" dirty="0" smtClean="0">
                <a:solidFill>
                  <a:srgbClr val="004821"/>
                </a:solidFill>
              </a:rPr>
              <a:t>(Revelation 19:14) </a:t>
            </a:r>
          </a:p>
          <a:p>
            <a:pPr marL="176213" indent="-176213" algn="just">
              <a:buFont typeface="Arial" pitchFamily="34" charset="0"/>
              <a:buChar char="•"/>
            </a:pPr>
            <a:r>
              <a:rPr lang="en-ZA" b="0" i="1" dirty="0" smtClean="0">
                <a:solidFill>
                  <a:srgbClr val="004821"/>
                </a:solidFill>
              </a:rPr>
              <a:t>“See, I am coming as a thief. Blessed is he who is staying awake and guarding his garments, lest he walk naked and they see his shame.” </a:t>
            </a:r>
            <a:r>
              <a:rPr lang="en-ZA" b="1" i="1" dirty="0" smtClean="0">
                <a:solidFill>
                  <a:srgbClr val="004821"/>
                </a:solidFill>
              </a:rPr>
              <a:t>(Revelation 16:15)</a:t>
            </a:r>
          </a:p>
          <a:p>
            <a:endParaRPr lang="en-ZA" b="0" dirty="0" smtClean="0"/>
          </a:p>
          <a:p>
            <a:endParaRPr lang="en-ZA" b="0" dirty="0" smtClean="0"/>
          </a:p>
          <a:p>
            <a:endParaRPr lang="en-ZA" b="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66</a:t>
            </a:fld>
            <a:endParaRPr lang="en-ZA"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WIFE PREPARED</a:t>
            </a:r>
            <a:endParaRPr lang="en-ZA" dirty="0"/>
          </a:p>
        </p:txBody>
      </p:sp>
      <p:sp>
        <p:nvSpPr>
          <p:cNvPr id="3" name="Content Placeholder 2"/>
          <p:cNvSpPr>
            <a:spLocks noGrp="1"/>
          </p:cNvSpPr>
          <p:nvPr>
            <p:ph idx="1"/>
          </p:nvPr>
        </p:nvSpPr>
        <p:spPr/>
        <p:txBody>
          <a:bodyPr>
            <a:normAutofit/>
          </a:bodyPr>
          <a:lstStyle/>
          <a:p>
            <a:pPr algn="just"/>
            <a:r>
              <a:rPr lang="en-ZA" b="0" dirty="0" smtClean="0"/>
              <a:t>Much of what was written in the Brit </a:t>
            </a:r>
            <a:r>
              <a:rPr lang="en-ZA" b="0" dirty="0" err="1" smtClean="0"/>
              <a:t>Chadasha</a:t>
            </a:r>
            <a:r>
              <a:rPr lang="en-ZA" b="0" dirty="0" smtClean="0"/>
              <a:t> was to exhort believers to strive to overcome the desires of the flesh, be obedient, and to seek to grow in the maturity that would clothe them in the proper wedding attire. It is not unlike the transformation process that we’ve seen happening in Exodus. Now consider </a:t>
            </a:r>
            <a:r>
              <a:rPr lang="en-ZA" b="0" dirty="0" err="1" smtClean="0"/>
              <a:t>Rav</a:t>
            </a:r>
            <a:r>
              <a:rPr lang="en-ZA" b="0" dirty="0" smtClean="0"/>
              <a:t> Paul’s words:</a:t>
            </a:r>
          </a:p>
          <a:p>
            <a:pPr algn="ctr"/>
            <a:r>
              <a:rPr lang="en-ZA" b="0" i="1" dirty="0" smtClean="0">
                <a:solidFill>
                  <a:srgbClr val="004821"/>
                </a:solidFill>
              </a:rPr>
              <a:t>For I am jealous for you with a jealousy according to Elohim. For I gave you in marriage to one husband, to present you as an innocent maiden to Messiah. </a:t>
            </a:r>
            <a:r>
              <a:rPr lang="en-ZA" b="1" i="1" dirty="0" smtClean="0">
                <a:solidFill>
                  <a:srgbClr val="004821"/>
                </a:solidFill>
              </a:rPr>
              <a:t>(2 Corinthians 11:2)</a:t>
            </a:r>
          </a:p>
          <a:p>
            <a:pPr algn="just"/>
            <a:r>
              <a:rPr lang="en-ZA" b="0" dirty="0" smtClean="0"/>
              <a:t>For this is the goal:</a:t>
            </a:r>
          </a:p>
          <a:p>
            <a:pPr algn="ctr"/>
            <a:r>
              <a:rPr lang="en-ZA" b="0" i="1" dirty="0" smtClean="0">
                <a:solidFill>
                  <a:srgbClr val="004821"/>
                </a:solidFill>
              </a:rPr>
              <a:t>“Let us be glad and rejoice and give Him praise, for the marriage of the Lamb has come, and His wife prepared herself.” And to her it was given to be dressed in fine linen, clean and bright, for the fine linen is the </a:t>
            </a:r>
            <a:r>
              <a:rPr lang="en-ZA" b="0" i="1" dirty="0" err="1" smtClean="0">
                <a:solidFill>
                  <a:srgbClr val="004821"/>
                </a:solidFill>
              </a:rPr>
              <a:t>righteousnesses</a:t>
            </a:r>
            <a:r>
              <a:rPr lang="en-ZA" b="0" i="1" dirty="0" smtClean="0">
                <a:solidFill>
                  <a:srgbClr val="004821"/>
                </a:solidFill>
              </a:rPr>
              <a:t> of the set-apart ones. </a:t>
            </a:r>
            <a:r>
              <a:rPr lang="en-ZA" b="1" i="1" dirty="0" smtClean="0">
                <a:solidFill>
                  <a:srgbClr val="004821"/>
                </a:solidFill>
              </a:rPr>
              <a:t>(Revelation 19:7-8)</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67</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MAIMONIDES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Taken from </a:t>
            </a:r>
            <a:r>
              <a:rPr lang="en-ZA" i="1" dirty="0" smtClean="0"/>
              <a:t>“Ripples of Inner Movement”. </a:t>
            </a:r>
            <a:r>
              <a:rPr lang="en-ZA" dirty="0" smtClean="0">
                <a:solidFill>
                  <a:srgbClr val="C00000"/>
                </a:solidFill>
              </a:rPr>
              <a:t>“During the time of </a:t>
            </a:r>
            <a:r>
              <a:rPr lang="en-ZA" dirty="0" err="1" smtClean="0">
                <a:solidFill>
                  <a:srgbClr val="C00000"/>
                </a:solidFill>
              </a:rPr>
              <a:t>Enosh</a:t>
            </a:r>
            <a:r>
              <a:rPr lang="en-ZA" dirty="0" smtClean="0">
                <a:solidFill>
                  <a:srgbClr val="C00000"/>
                </a:solidFill>
              </a:rPr>
              <a:t>, mankind made a great error. They said that G-d created stars and spheres with which to control the world. He placed them on high and treated them with </a:t>
            </a:r>
            <a:r>
              <a:rPr lang="en-ZA" dirty="0" err="1" smtClean="0">
                <a:solidFill>
                  <a:srgbClr val="C00000"/>
                </a:solidFill>
              </a:rPr>
              <a:t>honor</a:t>
            </a:r>
            <a:r>
              <a:rPr lang="en-ZA" dirty="0" smtClean="0">
                <a:solidFill>
                  <a:srgbClr val="C00000"/>
                </a:solidFill>
              </a:rPr>
              <a:t>. Accordingly, it is fit [for man] to praise and glorify [these entities], and to treat them with </a:t>
            </a:r>
            <a:r>
              <a:rPr lang="en-ZA" dirty="0" err="1" smtClean="0">
                <a:solidFill>
                  <a:srgbClr val="C00000"/>
                </a:solidFill>
              </a:rPr>
              <a:t>honor</a:t>
            </a:r>
            <a:r>
              <a:rPr lang="en-ZA" dirty="0" smtClean="0">
                <a:solidFill>
                  <a:srgbClr val="C00000"/>
                </a:solidFill>
              </a:rPr>
              <a:t>. Thus the worship of false divinities is rooted in a misunderstanding of the fact that G-d influences this world through intermediaries. Our Sages comment: „There is not a blade of grass on this [material] plane that does not have a spiritual force compelling it to grow.‟ Idol worshippers, however, attach independent authority to these intermediaries, thinking they have control over the influence they disperse. In truth, these „gods‟ are merely „an </a:t>
            </a:r>
            <a:r>
              <a:rPr lang="en-ZA" dirty="0" err="1" smtClean="0">
                <a:solidFill>
                  <a:srgbClr val="C00000"/>
                </a:solidFill>
              </a:rPr>
              <a:t>ax</a:t>
            </a:r>
            <a:r>
              <a:rPr lang="en-ZA" dirty="0" smtClean="0">
                <a:solidFill>
                  <a:srgbClr val="C00000"/>
                </a:solidFill>
              </a:rPr>
              <a:t> in the hand of a chopper,‟ with no importance or will of their own, and therefore it is wrong and forbidden to worship them.” Further he concludes, “By saying Yithro had recognized all the false deities in the world, our Sages implied that he was aware of all the different media through which G-d channels energy to the world. Despite his knowledge of these spiritual powers, he rejected their worship, declaring: „Blessed be G-d. Now I know that G-d is greater than all the deities.‟” </a:t>
            </a:r>
            <a:endParaRPr lang="en-ZA"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YITHRO PRESENT AT SINAI </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gn="ctr">
              <a:lnSpc>
                <a:spcPts val="2100"/>
              </a:lnSpc>
            </a:pPr>
            <a:r>
              <a:rPr lang="en-ZA" sz="8800" b="0" i="1" dirty="0" smtClean="0">
                <a:solidFill>
                  <a:srgbClr val="004821"/>
                </a:solidFill>
              </a:rPr>
              <a:t>And </a:t>
            </a:r>
            <a:r>
              <a:rPr lang="en-ZA" sz="8800" b="0" i="1" dirty="0" err="1" smtClean="0">
                <a:solidFill>
                  <a:srgbClr val="004821"/>
                </a:solidFill>
              </a:rPr>
              <a:t>Mosheh</a:t>
            </a:r>
            <a:r>
              <a:rPr lang="en-ZA" sz="8800" b="0" i="1" dirty="0" smtClean="0">
                <a:solidFill>
                  <a:srgbClr val="004821"/>
                </a:solidFill>
              </a:rPr>
              <a:t> sent off his father-in-law, and he went away to his own land.</a:t>
            </a:r>
            <a:r>
              <a:rPr lang="en-ZA" sz="8800" b="1" i="1" dirty="0" smtClean="0">
                <a:solidFill>
                  <a:srgbClr val="004821"/>
                </a:solidFill>
              </a:rPr>
              <a:t> (Exodus 18:27)</a:t>
            </a:r>
          </a:p>
          <a:p>
            <a:pPr algn="just">
              <a:lnSpc>
                <a:spcPts val="2100"/>
              </a:lnSpc>
            </a:pPr>
            <a:r>
              <a:rPr lang="en-ZA" sz="8800" b="0" dirty="0" smtClean="0"/>
              <a:t>In the next chapter, we read that the Children of </a:t>
            </a:r>
            <a:r>
              <a:rPr lang="en-ZA" sz="8800" b="0" dirty="0" smtClean="0"/>
              <a:t>Israel </a:t>
            </a:r>
            <a:r>
              <a:rPr lang="en-ZA" sz="8800" b="0" dirty="0" smtClean="0"/>
              <a:t>receive the revelation of the Torah, but first, </a:t>
            </a:r>
            <a:r>
              <a:rPr lang="en-ZA" sz="8800" b="0" dirty="0" smtClean="0"/>
              <a:t>we are </a:t>
            </a:r>
            <a:r>
              <a:rPr lang="en-ZA" sz="8800" b="0" dirty="0" smtClean="0"/>
              <a:t>going to read that, </a:t>
            </a:r>
            <a:r>
              <a:rPr lang="en-ZA" sz="8800" b="0" dirty="0" smtClean="0"/>
              <a:t>Moses </a:t>
            </a:r>
            <a:r>
              <a:rPr lang="en-ZA" sz="8800" b="0" dirty="0" smtClean="0"/>
              <a:t>sends his father in-law away in verse 27. However, rabbis and Hebrew scholars teach that Yithro was in fact present for the revelation of the Torah? Well, we need to remember this principal; that time does not exist in Torah. All the events that happened and commands that were given from </a:t>
            </a:r>
            <a:r>
              <a:rPr lang="en-ZA" sz="8800" b="0" dirty="0" smtClean="0"/>
              <a:t>Exodus 18 </a:t>
            </a:r>
            <a:r>
              <a:rPr lang="en-ZA" sz="8800" b="0" dirty="0" smtClean="0"/>
              <a:t>through </a:t>
            </a:r>
            <a:r>
              <a:rPr lang="en-ZA" sz="8800" b="0" dirty="0" smtClean="0"/>
              <a:t>Numbers 10:32</a:t>
            </a:r>
            <a:r>
              <a:rPr lang="en-ZA" sz="8800" b="0" dirty="0" smtClean="0"/>
              <a:t>, including the whole book of Leviticus were part of that one year at Sinai as one event. As we read in </a:t>
            </a:r>
            <a:r>
              <a:rPr lang="en-ZA" sz="8800" b="0" i="1" dirty="0" smtClean="0">
                <a:solidFill>
                  <a:srgbClr val="004821"/>
                </a:solidFill>
              </a:rPr>
              <a:t>And </a:t>
            </a:r>
            <a:r>
              <a:rPr lang="en-ZA" sz="8800" b="0" i="1" dirty="0" err="1" smtClean="0">
                <a:solidFill>
                  <a:srgbClr val="004821"/>
                </a:solidFill>
              </a:rPr>
              <a:t>Mosheh</a:t>
            </a:r>
            <a:r>
              <a:rPr lang="en-ZA" sz="8800" b="0" i="1" dirty="0" smtClean="0">
                <a:solidFill>
                  <a:srgbClr val="004821"/>
                </a:solidFill>
              </a:rPr>
              <a:t> said to </a:t>
            </a:r>
            <a:r>
              <a:rPr lang="en-ZA" sz="8800" b="0" i="1" dirty="0" err="1" smtClean="0">
                <a:solidFill>
                  <a:srgbClr val="004821"/>
                </a:solidFill>
              </a:rPr>
              <a:t>Ḥoḇab</a:t>
            </a:r>
            <a:r>
              <a:rPr lang="en-ZA" sz="8800" b="0" i="1" dirty="0" smtClean="0">
                <a:solidFill>
                  <a:srgbClr val="004821"/>
                </a:solidFill>
              </a:rPr>
              <a:t>̱, the son of </a:t>
            </a:r>
            <a:r>
              <a:rPr lang="en-ZA" sz="8800" b="0" i="1" dirty="0" err="1" smtClean="0">
                <a:solidFill>
                  <a:srgbClr val="004821"/>
                </a:solidFill>
              </a:rPr>
              <a:t>Reʽuw’ĕl</a:t>
            </a:r>
            <a:r>
              <a:rPr lang="en-ZA" sz="8800" b="0" i="1" dirty="0" smtClean="0">
                <a:solidFill>
                  <a:srgbClr val="004821"/>
                </a:solidFill>
              </a:rPr>
              <a:t> the </a:t>
            </a:r>
            <a:r>
              <a:rPr lang="en-ZA" sz="8800" b="0" i="1" dirty="0" err="1" smtClean="0">
                <a:solidFill>
                  <a:srgbClr val="004821"/>
                </a:solidFill>
              </a:rPr>
              <a:t>Miḏyanite</a:t>
            </a:r>
            <a:r>
              <a:rPr lang="en-ZA" sz="8800" b="0" i="1" dirty="0" smtClean="0">
                <a:solidFill>
                  <a:srgbClr val="004821"/>
                </a:solidFill>
              </a:rPr>
              <a:t>, </a:t>
            </a:r>
            <a:r>
              <a:rPr lang="en-ZA" sz="8800" b="0" i="1" dirty="0" err="1" smtClean="0">
                <a:solidFill>
                  <a:srgbClr val="004821"/>
                </a:solidFill>
              </a:rPr>
              <a:t>Mosheh’s</a:t>
            </a:r>
            <a:r>
              <a:rPr lang="en-ZA" sz="8800" b="0" i="1" dirty="0" smtClean="0">
                <a:solidFill>
                  <a:srgbClr val="004821"/>
                </a:solidFill>
              </a:rPr>
              <a:t> father-in-law, “We are setting out for the place of which </a:t>
            </a:r>
            <a:r>
              <a:rPr lang="he-IL" sz="8800" b="0" i="1" dirty="0" smtClean="0">
                <a:solidFill>
                  <a:srgbClr val="004821"/>
                </a:solidFill>
              </a:rPr>
              <a:t>יהוה</a:t>
            </a:r>
            <a:r>
              <a:rPr lang="en-ZA" sz="8800" b="0" i="1" dirty="0" smtClean="0">
                <a:solidFill>
                  <a:srgbClr val="004821"/>
                </a:solidFill>
              </a:rPr>
              <a:t> said, ‘I give it to you.’ Come with us, and we shall do good to you ..“And it shall be, when you go with us, then it shall be that whatever good </a:t>
            </a:r>
            <a:r>
              <a:rPr lang="he-IL" sz="8800" b="0" i="1" dirty="0" smtClean="0">
                <a:solidFill>
                  <a:srgbClr val="004821"/>
                </a:solidFill>
              </a:rPr>
              <a:t>יהוה</a:t>
            </a:r>
            <a:r>
              <a:rPr lang="en-ZA" sz="8800" b="0" i="1" dirty="0" smtClean="0">
                <a:solidFill>
                  <a:srgbClr val="004821"/>
                </a:solidFill>
              </a:rPr>
              <a:t> does to us, the same we shall do to you.” </a:t>
            </a:r>
            <a:r>
              <a:rPr lang="en-US" sz="8800" b="1" i="1" dirty="0" smtClean="0">
                <a:solidFill>
                  <a:srgbClr val="004821"/>
                </a:solidFill>
              </a:rPr>
              <a:t>(Numbers 10:29-32)</a:t>
            </a:r>
            <a:endParaRPr lang="en-US" sz="8800" b="1" dirty="0" smtClean="0"/>
          </a:p>
          <a:p>
            <a:pPr algn="just">
              <a:lnSpc>
                <a:spcPts val="2100"/>
              </a:lnSpc>
            </a:pPr>
            <a:r>
              <a:rPr lang="en-ZA" sz="8800" b="0" dirty="0" smtClean="0"/>
              <a:t>It is here that Yithro and his family return to </a:t>
            </a:r>
            <a:r>
              <a:rPr lang="en-ZA" sz="8800" b="0" dirty="0" smtClean="0"/>
              <a:t>Midian </a:t>
            </a:r>
            <a:r>
              <a:rPr lang="en-ZA" sz="8800" b="0" dirty="0" smtClean="0"/>
              <a:t>and his son </a:t>
            </a:r>
            <a:r>
              <a:rPr lang="en-ZA" sz="8800" b="0" dirty="0" err="1" smtClean="0"/>
              <a:t>Hobab</a:t>
            </a:r>
            <a:r>
              <a:rPr lang="en-ZA" sz="8800" b="0" dirty="0" smtClean="0"/>
              <a:t> agrees to remain with </a:t>
            </a:r>
            <a:r>
              <a:rPr lang="en-ZA" sz="8800" b="0" dirty="0" smtClean="0"/>
              <a:t>Moses </a:t>
            </a:r>
            <a:r>
              <a:rPr lang="en-ZA" sz="8800" b="0" dirty="0" smtClean="0"/>
              <a:t>and the Children of </a:t>
            </a:r>
            <a:r>
              <a:rPr lang="en-ZA" sz="8800" b="0" dirty="0" smtClean="0"/>
              <a:t>Israel, </a:t>
            </a:r>
            <a:r>
              <a:rPr lang="en-ZA" sz="8800" b="0" dirty="0" smtClean="0"/>
              <a:t>and come into the Land with them. </a:t>
            </a:r>
          </a:p>
          <a:p>
            <a:pPr>
              <a:lnSpc>
                <a:spcPts val="2100"/>
              </a:lnSpc>
            </a:pPr>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HOBAB</a:t>
            </a:r>
            <a:endParaRPr lang="en-ZA" dirty="0"/>
          </a:p>
        </p:txBody>
      </p:sp>
      <p:sp>
        <p:nvSpPr>
          <p:cNvPr id="3" name="Content Placeholder 2"/>
          <p:cNvSpPr>
            <a:spLocks noGrp="1"/>
          </p:cNvSpPr>
          <p:nvPr>
            <p:ph idx="1"/>
          </p:nvPr>
        </p:nvSpPr>
        <p:spPr/>
        <p:txBody>
          <a:bodyPr>
            <a:normAutofit/>
          </a:bodyPr>
          <a:lstStyle/>
          <a:p>
            <a:pPr algn="ctr"/>
            <a:r>
              <a:rPr lang="en-ZA" b="0" i="1" dirty="0" smtClean="0">
                <a:solidFill>
                  <a:srgbClr val="004821"/>
                </a:solidFill>
              </a:rPr>
              <a:t>And </a:t>
            </a:r>
            <a:r>
              <a:rPr lang="en-ZA" b="0" i="1" dirty="0" err="1" smtClean="0">
                <a:solidFill>
                  <a:srgbClr val="004821"/>
                </a:solidFill>
              </a:rPr>
              <a:t>Ḥeḇer</a:t>
            </a:r>
            <a:r>
              <a:rPr lang="en-ZA" b="0" i="1" dirty="0" smtClean="0">
                <a:solidFill>
                  <a:srgbClr val="004821"/>
                </a:solidFill>
              </a:rPr>
              <a:t> the </a:t>
            </a:r>
            <a:r>
              <a:rPr lang="en-ZA" b="0" i="1" dirty="0" err="1" smtClean="0">
                <a:solidFill>
                  <a:srgbClr val="004821"/>
                </a:solidFill>
              </a:rPr>
              <a:t>Qĕynite</a:t>
            </a:r>
            <a:r>
              <a:rPr lang="en-ZA" b="0" i="1" dirty="0" smtClean="0">
                <a:solidFill>
                  <a:srgbClr val="004821"/>
                </a:solidFill>
              </a:rPr>
              <a:t>, of the children of </a:t>
            </a:r>
            <a:r>
              <a:rPr lang="en-ZA" b="0" i="1" dirty="0" err="1" smtClean="0">
                <a:solidFill>
                  <a:srgbClr val="004821"/>
                </a:solidFill>
              </a:rPr>
              <a:t>Ḥoḇab</a:t>
            </a:r>
            <a:r>
              <a:rPr lang="en-ZA" b="0" i="1" dirty="0" smtClean="0">
                <a:solidFill>
                  <a:srgbClr val="004821"/>
                </a:solidFill>
              </a:rPr>
              <a:t>̱ the father-in-law of </a:t>
            </a:r>
            <a:r>
              <a:rPr lang="en-ZA" b="0" i="1" dirty="0" err="1" smtClean="0">
                <a:solidFill>
                  <a:srgbClr val="004821"/>
                </a:solidFill>
              </a:rPr>
              <a:t>Mosheh</a:t>
            </a:r>
            <a:r>
              <a:rPr lang="en-ZA" b="0" i="1" dirty="0" smtClean="0">
                <a:solidFill>
                  <a:srgbClr val="004821"/>
                </a:solidFill>
              </a:rPr>
              <a:t>, had separated himself from the </a:t>
            </a:r>
            <a:r>
              <a:rPr lang="en-ZA" b="0" i="1" dirty="0" err="1" smtClean="0">
                <a:solidFill>
                  <a:srgbClr val="004821"/>
                </a:solidFill>
              </a:rPr>
              <a:t>Qĕynites</a:t>
            </a:r>
            <a:r>
              <a:rPr lang="en-ZA" b="0" i="1" dirty="0" smtClean="0">
                <a:solidFill>
                  <a:srgbClr val="004821"/>
                </a:solidFill>
              </a:rPr>
              <a:t> and pitched his tent near the </a:t>
            </a:r>
            <a:r>
              <a:rPr lang="en-ZA" b="0" i="1" dirty="0" err="1" smtClean="0">
                <a:solidFill>
                  <a:srgbClr val="004821"/>
                </a:solidFill>
              </a:rPr>
              <a:t>terebinth</a:t>
            </a:r>
            <a:r>
              <a:rPr lang="en-ZA" b="0" i="1" dirty="0" smtClean="0">
                <a:solidFill>
                  <a:srgbClr val="004821"/>
                </a:solidFill>
              </a:rPr>
              <a:t> tree at </a:t>
            </a:r>
            <a:r>
              <a:rPr lang="en-ZA" b="0" i="1" dirty="0" err="1" smtClean="0">
                <a:solidFill>
                  <a:srgbClr val="004821"/>
                </a:solidFill>
              </a:rPr>
              <a:t>Tsaʽanayim</a:t>
            </a:r>
            <a:r>
              <a:rPr lang="en-ZA" b="0" i="1" dirty="0" smtClean="0">
                <a:solidFill>
                  <a:srgbClr val="004821"/>
                </a:solidFill>
              </a:rPr>
              <a:t>, which is beside </a:t>
            </a:r>
            <a:r>
              <a:rPr lang="en-ZA" b="0" i="1" dirty="0" err="1" smtClean="0">
                <a:solidFill>
                  <a:srgbClr val="004821"/>
                </a:solidFill>
              </a:rPr>
              <a:t>Qeḏesh</a:t>
            </a:r>
            <a:r>
              <a:rPr lang="en-ZA" b="0" i="1" dirty="0" smtClean="0">
                <a:solidFill>
                  <a:srgbClr val="004821"/>
                </a:solidFill>
              </a:rPr>
              <a:t>.</a:t>
            </a:r>
            <a:r>
              <a:rPr lang="en-ZA" i="1" dirty="0" smtClean="0">
                <a:solidFill>
                  <a:srgbClr val="004821"/>
                </a:solidFill>
              </a:rPr>
              <a:t> </a:t>
            </a:r>
            <a:r>
              <a:rPr lang="en-ZA" b="1" i="1" dirty="0" smtClean="0">
                <a:solidFill>
                  <a:srgbClr val="004821"/>
                </a:solidFill>
              </a:rPr>
              <a:t>(Judges 4:11)</a:t>
            </a:r>
          </a:p>
          <a:p>
            <a:pPr algn="just"/>
            <a:r>
              <a:rPr lang="en-ZA" b="0" dirty="0" smtClean="0"/>
              <a:t>We see that Yithro becomes a convert, along with his son </a:t>
            </a:r>
            <a:r>
              <a:rPr lang="en-ZA" b="0" dirty="0" err="1" smtClean="0"/>
              <a:t>Hobab</a:t>
            </a:r>
            <a:r>
              <a:rPr lang="en-ZA" b="0" dirty="0" smtClean="0"/>
              <a:t>. And, even though Yithro (</a:t>
            </a:r>
            <a:r>
              <a:rPr lang="en-ZA" b="0" dirty="0" err="1" smtClean="0"/>
              <a:t>Re‟uwel</a:t>
            </a:r>
            <a:r>
              <a:rPr lang="en-ZA" b="0" dirty="0" smtClean="0"/>
              <a:t>) returns to the land of his birth, his son goes on to sojourn with </a:t>
            </a:r>
            <a:r>
              <a:rPr lang="en-ZA" b="0" dirty="0" smtClean="0"/>
              <a:t>Israel </a:t>
            </a:r>
            <a:r>
              <a:rPr lang="en-ZA" b="0" dirty="0" smtClean="0"/>
              <a:t>and inherit the Land of Promise. </a:t>
            </a:r>
          </a:p>
          <a:p>
            <a:pPr algn="just"/>
            <a:r>
              <a:rPr lang="en-ZA" b="0" dirty="0" smtClean="0"/>
              <a:t>The name </a:t>
            </a:r>
            <a:r>
              <a:rPr lang="en-ZA" b="0" i="1" dirty="0" smtClean="0"/>
              <a:t>“</a:t>
            </a:r>
            <a:r>
              <a:rPr lang="en-ZA" b="0" i="1" dirty="0" err="1" smtClean="0"/>
              <a:t>Hobab</a:t>
            </a:r>
            <a:r>
              <a:rPr lang="en-ZA" b="0" i="1" dirty="0" smtClean="0"/>
              <a:t>” </a:t>
            </a:r>
            <a:r>
              <a:rPr lang="en-ZA" b="0" dirty="0" smtClean="0"/>
              <a:t>(Chet-bet-bet) means “</a:t>
            </a:r>
            <a:r>
              <a:rPr lang="en-ZA" b="0" i="1" dirty="0" smtClean="0"/>
              <a:t>cherished”</a:t>
            </a:r>
            <a:r>
              <a:rPr lang="en-ZA" b="0" dirty="0" smtClean="0"/>
              <a:t> or literally “</a:t>
            </a:r>
            <a:r>
              <a:rPr lang="en-ZA" b="0" i="1" dirty="0" smtClean="0"/>
              <a:t>whom I have loved”. </a:t>
            </a:r>
            <a:r>
              <a:rPr lang="en-ZA" b="0" dirty="0" smtClean="0"/>
              <a:t>And, the numeric value of the letters in </a:t>
            </a:r>
            <a:r>
              <a:rPr lang="en-ZA" b="0" dirty="0" err="1" smtClean="0"/>
              <a:t>Hobab</a:t>
            </a:r>
            <a:r>
              <a:rPr lang="en-ZA" b="0" dirty="0" smtClean="0"/>
              <a:t> is 12 which equals “</a:t>
            </a:r>
            <a:r>
              <a:rPr lang="en-ZA" b="0" i="1" dirty="0" err="1" smtClean="0"/>
              <a:t>abadah</a:t>
            </a:r>
            <a:r>
              <a:rPr lang="en-ZA" b="0" i="1" dirty="0" smtClean="0"/>
              <a:t>”</a:t>
            </a:r>
            <a:r>
              <a:rPr lang="en-ZA" b="0" dirty="0" smtClean="0"/>
              <a:t> or “</a:t>
            </a:r>
            <a:r>
              <a:rPr lang="en-ZA" b="0" i="1" dirty="0" smtClean="0"/>
              <a:t>he who was lost”, </a:t>
            </a:r>
            <a:r>
              <a:rPr lang="en-ZA" b="0" dirty="0" smtClean="0"/>
              <a:t>Elohim indeed </a:t>
            </a:r>
            <a:r>
              <a:rPr lang="en-ZA" b="0" i="1" dirty="0" smtClean="0"/>
              <a:t>“loves he who was lost</a:t>
            </a:r>
            <a:r>
              <a:rPr lang="en-ZA" b="0" dirty="0" smtClean="0"/>
              <a:t>”. </a:t>
            </a:r>
            <a:r>
              <a:rPr lang="en-ZA" b="0" dirty="0" err="1" smtClean="0"/>
              <a:t>It‟s</a:t>
            </a:r>
            <a:r>
              <a:rPr lang="en-ZA" b="0" dirty="0" smtClean="0"/>
              <a:t> also interesting that 12 is the numeric value of the word “</a:t>
            </a:r>
            <a:r>
              <a:rPr lang="en-ZA" b="0" i="1" dirty="0" err="1" smtClean="0"/>
              <a:t>dagah</a:t>
            </a:r>
            <a:r>
              <a:rPr lang="en-ZA" b="0" i="1" dirty="0" smtClean="0"/>
              <a:t>”</a:t>
            </a:r>
            <a:r>
              <a:rPr lang="en-ZA" b="0" dirty="0" smtClean="0"/>
              <a:t> which is “</a:t>
            </a:r>
            <a:r>
              <a:rPr lang="en-ZA" b="0" i="1" dirty="0" smtClean="0"/>
              <a:t>fish”. </a:t>
            </a:r>
            <a:r>
              <a:rPr lang="en-ZA" b="0" dirty="0" smtClean="0"/>
              <a:t>Fish are a metaphor in Scripture for the Kingdom of </a:t>
            </a:r>
            <a:r>
              <a:rPr lang="en-ZA" b="0" dirty="0" smtClean="0"/>
              <a:t>Israel.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36072</TotalTime>
  <Words>10406</Words>
  <Application>Microsoft Office PowerPoint</Application>
  <PresentationFormat>On-screen Show (4:3)</PresentationFormat>
  <Paragraphs>360</Paragraphs>
  <Slides>67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Calibri</vt:lpstr>
      <vt:lpstr>Times New Roman</vt:lpstr>
      <vt:lpstr>Office Theme</vt:lpstr>
      <vt:lpstr>PowerPoint Presentation</vt:lpstr>
      <vt:lpstr>RECOGNITION</vt:lpstr>
      <vt:lpstr>YITHRO“Jethro”</vt:lpstr>
      <vt:lpstr>YITRO</vt:lpstr>
      <vt:lpstr>PRIEST OF MIDYAN</vt:lpstr>
      <vt:lpstr>WHO WAS YITRO?</vt:lpstr>
      <vt:lpstr>MAIMONIDES</vt:lpstr>
      <vt:lpstr>YITHRO PRESENT AT SINAI </vt:lpstr>
      <vt:lpstr>HOBAB</vt:lpstr>
      <vt:lpstr>TORAH LESSON</vt:lpstr>
      <vt:lpstr>RABBI AVRAHAM GREENBAUM</vt:lpstr>
      <vt:lpstr>MOSES DIVORCED??</vt:lpstr>
      <vt:lpstr>PATTERN OF TWO WIVES</vt:lpstr>
      <vt:lpstr>MOSES SONS</vt:lpstr>
      <vt:lpstr>CONVERTS</vt:lpstr>
      <vt:lpstr>BURNT OFFERING AND SACRIFICE</vt:lpstr>
      <vt:lpstr>SETTLING DISPUTES</vt:lpstr>
      <vt:lpstr>TYPE OF PERSON</vt:lpstr>
      <vt:lpstr>GOVERNING BODY</vt:lpstr>
      <vt:lpstr>TIME TO REFLECT</vt:lpstr>
      <vt:lpstr>CAMPING AS ONE</vt:lpstr>
      <vt:lpstr>ON VULTURES WINGS</vt:lpstr>
      <vt:lpstr>PROMISE</vt:lpstr>
      <vt:lpstr>SEPARATE FOR ME</vt:lpstr>
      <vt:lpstr>GREAT SIGN</vt:lpstr>
      <vt:lpstr>SANCTIFY</vt:lpstr>
      <vt:lpstr>UNITY</vt:lpstr>
      <vt:lpstr>FIRST MESSIANIC COMMUNITY</vt:lpstr>
      <vt:lpstr>COMMUNITY</vt:lpstr>
      <vt:lpstr>THIRD DAY</vt:lpstr>
      <vt:lpstr>THE SYMBOLISM</vt:lpstr>
      <vt:lpstr>ELOHIM SPOKE</vt:lpstr>
      <vt:lpstr>THE SOUL OF GOD</vt:lpstr>
      <vt:lpstr>TEN WORDS</vt:lpstr>
      <vt:lpstr>10 WORDS DIAGRAM</vt:lpstr>
      <vt:lpstr>TEN STATEMENTS</vt:lpstr>
      <vt:lpstr>CORNER STONE</vt:lpstr>
      <vt:lpstr>SAW THE WORDS</vt:lpstr>
      <vt:lpstr>SAW THE SOUNDS</vt:lpstr>
      <vt:lpstr>RABBI NOSON WEISZ</vt:lpstr>
      <vt:lpstr>1</vt:lpstr>
      <vt:lpstr>1ST COMMANMENT</vt:lpstr>
      <vt:lpstr>FIRST WORD</vt:lpstr>
      <vt:lpstr>DESCRIPTION OF יהוה</vt:lpstr>
      <vt:lpstr>PARABLE: RAMBAM</vt:lpstr>
      <vt:lpstr>2</vt:lpstr>
      <vt:lpstr>2ND COMMANDMENT</vt:lpstr>
      <vt:lpstr>3</vt:lpstr>
      <vt:lpstr>3RD COMMANDMENT</vt:lpstr>
      <vt:lpstr>4</vt:lpstr>
      <vt:lpstr>4TH COMMANDMENT</vt:lpstr>
      <vt:lpstr>5</vt:lpstr>
      <vt:lpstr>5TH COMMANDMENT</vt:lpstr>
      <vt:lpstr>6/7</vt:lpstr>
      <vt:lpstr>6TH &amp; 7TH COMMANDMENT</vt:lpstr>
      <vt:lpstr>8/9</vt:lpstr>
      <vt:lpstr>10</vt:lpstr>
      <vt:lpstr>8TH, 9TH &amp; 10TH COMMANDMENT</vt:lpstr>
      <vt:lpstr>I HAVE SPOKEN TO YOU </vt:lpstr>
      <vt:lpstr>MAKE AN ALTAR</vt:lpstr>
      <vt:lpstr>BRIDE AND BRIDEGROOM</vt:lpstr>
      <vt:lpstr>BRIDE AND BRIDEGROOM CON’T</vt:lpstr>
      <vt:lpstr>BRIDE AND BRIDEGROOM CON’T</vt:lpstr>
      <vt:lpstr>JEREMIAH</vt:lpstr>
      <vt:lpstr>THE BRIDE</vt:lpstr>
      <vt:lpstr>CLOTHING</vt:lpstr>
      <vt:lpstr>WIFE PREPARED</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930</cp:revision>
  <dcterms:created xsi:type="dcterms:W3CDTF">2010-10-31T07:41:47Z</dcterms:created>
  <dcterms:modified xsi:type="dcterms:W3CDTF">2014-11-15T09:11:57Z</dcterms:modified>
</cp:coreProperties>
</file>